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77" r:id="rId3"/>
    <p:sldId id="258" r:id="rId4"/>
    <p:sldId id="280" r:id="rId5"/>
    <p:sldId id="281" r:id="rId6"/>
    <p:sldId id="284" r:id="rId7"/>
    <p:sldId id="285" r:id="rId8"/>
    <p:sldId id="286" r:id="rId9"/>
    <p:sldId id="282" r:id="rId10"/>
    <p:sldId id="261" r:id="rId11"/>
    <p:sldId id="262" r:id="rId12"/>
    <p:sldId id="263" r:id="rId13"/>
    <p:sldId id="264" r:id="rId14"/>
    <p:sldId id="273" r:id="rId15"/>
  </p:sldIdLst>
  <p:sldSz cx="12192000" cy="6856413"/>
  <p:notesSz cx="12192000" cy="92011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95F0"/>
    <a:srgbClr val="1C6F41"/>
    <a:srgbClr val="9DB087"/>
    <a:srgbClr val="00CC99"/>
    <a:srgbClr val="FFFFCC"/>
    <a:srgbClr val="F8F8F8"/>
    <a:srgbClr val="CCFFCC"/>
    <a:srgbClr val="7FC98D"/>
    <a:srgbClr val="5BED7E"/>
    <a:srgbClr val="B4FE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24" autoAdjust="0"/>
    <p:restoredTop sz="94660" autoAdjust="0"/>
  </p:normalViewPr>
  <p:slideViewPr>
    <p:cSldViewPr>
      <p:cViewPr varScale="1">
        <p:scale>
          <a:sx n="88" d="100"/>
          <a:sy n="88" d="100"/>
        </p:scale>
        <p:origin x="102" y="82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FE9E32-26CB-48E8-BEF8-976B5E790113}" type="doc">
      <dgm:prSet loTypeId="urn:microsoft.com/office/officeart/2005/8/layout/hierarchy3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0D03B4E-B7DF-4BF4-8C33-7993370113F6}">
      <dgm:prSet phldrT="[Текст]"/>
      <dgm:spPr/>
      <dgm:t>
        <a:bodyPr/>
        <a:lstStyle/>
        <a:p>
          <a:r>
            <a:rPr lang="ru-RU" dirty="0" smtClean="0"/>
            <a:t>Кредитные </a:t>
          </a:r>
          <a:endParaRPr lang="ru-RU" dirty="0"/>
        </a:p>
      </dgm:t>
    </dgm:pt>
    <dgm:pt modelId="{AB644889-A42C-48EC-AE39-CFE97B5BF27F}" type="parTrans" cxnId="{26151048-7E8D-4ABA-8A63-1142BB4BCE95}">
      <dgm:prSet/>
      <dgm:spPr/>
      <dgm:t>
        <a:bodyPr/>
        <a:lstStyle/>
        <a:p>
          <a:endParaRPr lang="ru-RU"/>
        </a:p>
      </dgm:t>
    </dgm:pt>
    <dgm:pt modelId="{23DF40E8-B822-4036-BD7A-BAEEFD550277}" type="sibTrans" cxnId="{26151048-7E8D-4ABA-8A63-1142BB4BCE95}">
      <dgm:prSet/>
      <dgm:spPr/>
      <dgm:t>
        <a:bodyPr/>
        <a:lstStyle/>
        <a:p>
          <a:endParaRPr lang="ru-RU"/>
        </a:p>
      </dgm:t>
    </dgm:pt>
    <dgm:pt modelId="{285CC1CC-D756-49EE-A2AC-7E95CAC87A73}">
      <dgm:prSet phldrT="[Текст]"/>
      <dgm:spPr/>
      <dgm:t>
        <a:bodyPr/>
        <a:lstStyle/>
        <a:p>
          <a:r>
            <a:rPr lang="ru-RU" dirty="0" smtClean="0"/>
            <a:t>Риск контрагента (дефолт)</a:t>
          </a:r>
          <a:endParaRPr lang="ru-RU" dirty="0"/>
        </a:p>
      </dgm:t>
    </dgm:pt>
    <dgm:pt modelId="{BE1E134D-7660-425A-8B84-FB3871E85D7D}" type="parTrans" cxnId="{306CD342-24CE-403F-9F99-A15DCB34206F}">
      <dgm:prSet/>
      <dgm:spPr/>
      <dgm:t>
        <a:bodyPr/>
        <a:lstStyle/>
        <a:p>
          <a:endParaRPr lang="ru-RU"/>
        </a:p>
      </dgm:t>
    </dgm:pt>
    <dgm:pt modelId="{6C701701-2F70-4A13-8C40-8C3907B44A1C}" type="sibTrans" cxnId="{306CD342-24CE-403F-9F99-A15DCB34206F}">
      <dgm:prSet/>
      <dgm:spPr/>
      <dgm:t>
        <a:bodyPr/>
        <a:lstStyle/>
        <a:p>
          <a:endParaRPr lang="ru-RU"/>
        </a:p>
      </dgm:t>
    </dgm:pt>
    <dgm:pt modelId="{4E808502-BA21-4F1C-AD77-710370252C88}">
      <dgm:prSet phldrT="[Текст]"/>
      <dgm:spPr/>
      <dgm:t>
        <a:bodyPr/>
        <a:lstStyle/>
        <a:p>
          <a:r>
            <a:rPr lang="ru-RU" dirty="0" smtClean="0"/>
            <a:t>Риск концентрации</a:t>
          </a:r>
          <a:endParaRPr lang="ru-RU" dirty="0"/>
        </a:p>
      </dgm:t>
    </dgm:pt>
    <dgm:pt modelId="{3A2378CC-22FA-4CAD-809C-40F7CAF3B829}" type="parTrans" cxnId="{4D2A2C78-2BB1-44C6-B9A8-2AC2B38E295F}">
      <dgm:prSet/>
      <dgm:spPr/>
      <dgm:t>
        <a:bodyPr/>
        <a:lstStyle/>
        <a:p>
          <a:endParaRPr lang="ru-RU"/>
        </a:p>
      </dgm:t>
    </dgm:pt>
    <dgm:pt modelId="{D549AA57-39AB-4541-88DD-AF57E34934DE}" type="sibTrans" cxnId="{4D2A2C78-2BB1-44C6-B9A8-2AC2B38E295F}">
      <dgm:prSet/>
      <dgm:spPr/>
      <dgm:t>
        <a:bodyPr/>
        <a:lstStyle/>
        <a:p>
          <a:endParaRPr lang="ru-RU"/>
        </a:p>
      </dgm:t>
    </dgm:pt>
    <dgm:pt modelId="{9C503AB9-83EB-4580-A800-63F384A0B35E}">
      <dgm:prSet phldrT="[Текст]"/>
      <dgm:spPr/>
      <dgm:t>
        <a:bodyPr/>
        <a:lstStyle/>
        <a:p>
          <a:r>
            <a:rPr lang="ru-RU" dirty="0" smtClean="0"/>
            <a:t>Рыночные </a:t>
          </a:r>
          <a:endParaRPr lang="ru-RU" dirty="0"/>
        </a:p>
      </dgm:t>
    </dgm:pt>
    <dgm:pt modelId="{7E8C7342-B7A5-4A55-A79A-6B9F2BE5D546}" type="parTrans" cxnId="{5C81C811-7D61-4ACA-9438-D0B24FF1B639}">
      <dgm:prSet/>
      <dgm:spPr/>
      <dgm:t>
        <a:bodyPr/>
        <a:lstStyle/>
        <a:p>
          <a:endParaRPr lang="ru-RU"/>
        </a:p>
      </dgm:t>
    </dgm:pt>
    <dgm:pt modelId="{F4F7DB50-30EB-4492-9B38-4636B49F7308}" type="sibTrans" cxnId="{5C81C811-7D61-4ACA-9438-D0B24FF1B639}">
      <dgm:prSet/>
      <dgm:spPr/>
      <dgm:t>
        <a:bodyPr/>
        <a:lstStyle/>
        <a:p>
          <a:endParaRPr lang="ru-RU"/>
        </a:p>
      </dgm:t>
    </dgm:pt>
    <dgm:pt modelId="{F22C9E67-412D-4486-AD49-4EEDB94F4C71}">
      <dgm:prSet phldrT="[Текст]"/>
      <dgm:spPr/>
      <dgm:t>
        <a:bodyPr/>
        <a:lstStyle/>
        <a:p>
          <a:r>
            <a:rPr lang="ru-RU" dirty="0" smtClean="0"/>
            <a:t>Процентный</a:t>
          </a:r>
          <a:endParaRPr lang="ru-RU" dirty="0"/>
        </a:p>
      </dgm:t>
    </dgm:pt>
    <dgm:pt modelId="{0C95018A-B9C9-47B1-9967-C1B90AEE7960}" type="parTrans" cxnId="{3F102A41-139D-4AA2-BCEE-3E9A85CB3582}">
      <dgm:prSet/>
      <dgm:spPr/>
      <dgm:t>
        <a:bodyPr/>
        <a:lstStyle/>
        <a:p>
          <a:endParaRPr lang="ru-RU"/>
        </a:p>
      </dgm:t>
    </dgm:pt>
    <dgm:pt modelId="{FB7DE929-5EBC-4A3C-A558-AC842EE3BF80}" type="sibTrans" cxnId="{3F102A41-139D-4AA2-BCEE-3E9A85CB3582}">
      <dgm:prSet/>
      <dgm:spPr/>
      <dgm:t>
        <a:bodyPr/>
        <a:lstStyle/>
        <a:p>
          <a:endParaRPr lang="ru-RU"/>
        </a:p>
      </dgm:t>
    </dgm:pt>
    <dgm:pt modelId="{E27D7868-2ACE-44BD-9906-B35B585AD599}">
      <dgm:prSet phldrT="[Текст]"/>
      <dgm:spPr/>
      <dgm:t>
        <a:bodyPr/>
        <a:lstStyle/>
        <a:p>
          <a:r>
            <a:rPr lang="ru-RU" dirty="0" smtClean="0"/>
            <a:t>Валютный</a:t>
          </a:r>
          <a:endParaRPr lang="ru-RU" dirty="0"/>
        </a:p>
      </dgm:t>
    </dgm:pt>
    <dgm:pt modelId="{3FC0D3A5-AFD6-43CE-A067-F386ED1E2146}" type="parTrans" cxnId="{DA892FB7-EA7F-4E0C-8468-10DA2B960CD5}">
      <dgm:prSet/>
      <dgm:spPr/>
      <dgm:t>
        <a:bodyPr/>
        <a:lstStyle/>
        <a:p>
          <a:endParaRPr lang="ru-RU"/>
        </a:p>
      </dgm:t>
    </dgm:pt>
    <dgm:pt modelId="{DDF83685-9067-419F-BF25-3A2040B92A9B}" type="sibTrans" cxnId="{DA892FB7-EA7F-4E0C-8468-10DA2B960CD5}">
      <dgm:prSet/>
      <dgm:spPr/>
      <dgm:t>
        <a:bodyPr/>
        <a:lstStyle/>
        <a:p>
          <a:endParaRPr lang="ru-RU"/>
        </a:p>
      </dgm:t>
    </dgm:pt>
    <dgm:pt modelId="{E0432A17-319C-4E74-BC97-6F09D8762DFE}">
      <dgm:prSet/>
      <dgm:spPr/>
      <dgm:t>
        <a:bodyPr/>
        <a:lstStyle/>
        <a:p>
          <a:r>
            <a:rPr lang="ru-RU" dirty="0" smtClean="0"/>
            <a:t>Операционные </a:t>
          </a:r>
          <a:endParaRPr lang="ru-RU" dirty="0"/>
        </a:p>
      </dgm:t>
    </dgm:pt>
    <dgm:pt modelId="{147F990C-F918-4013-97D3-40EF5FDCD5F8}" type="parTrans" cxnId="{7B0E28CB-69CF-46D3-84AF-111E2ABC260C}">
      <dgm:prSet/>
      <dgm:spPr/>
      <dgm:t>
        <a:bodyPr/>
        <a:lstStyle/>
        <a:p>
          <a:endParaRPr lang="ru-RU"/>
        </a:p>
      </dgm:t>
    </dgm:pt>
    <dgm:pt modelId="{AB55C171-5672-4B79-9369-B6ABC37DC036}" type="sibTrans" cxnId="{7B0E28CB-69CF-46D3-84AF-111E2ABC260C}">
      <dgm:prSet/>
      <dgm:spPr/>
      <dgm:t>
        <a:bodyPr/>
        <a:lstStyle/>
        <a:p>
          <a:endParaRPr lang="ru-RU"/>
        </a:p>
      </dgm:t>
    </dgm:pt>
    <dgm:pt modelId="{3A199459-E88A-4187-B4CD-DA6237A15B85}">
      <dgm:prSet/>
      <dgm:spPr/>
      <dgm:t>
        <a:bodyPr/>
        <a:lstStyle/>
        <a:p>
          <a:r>
            <a:rPr lang="ru-RU" dirty="0" smtClean="0"/>
            <a:t>Риск информационной безопасности</a:t>
          </a:r>
          <a:endParaRPr lang="ru-RU" dirty="0"/>
        </a:p>
      </dgm:t>
    </dgm:pt>
    <dgm:pt modelId="{61D753BF-9310-40B7-85CF-664BA94E99E4}" type="parTrans" cxnId="{9E967C2C-0A91-4460-B4D8-EC20FBC35A3F}">
      <dgm:prSet/>
      <dgm:spPr/>
      <dgm:t>
        <a:bodyPr/>
        <a:lstStyle/>
        <a:p>
          <a:endParaRPr lang="ru-RU"/>
        </a:p>
      </dgm:t>
    </dgm:pt>
    <dgm:pt modelId="{3148C396-2380-4183-882E-57CD277CE1DB}" type="sibTrans" cxnId="{9E967C2C-0A91-4460-B4D8-EC20FBC35A3F}">
      <dgm:prSet/>
      <dgm:spPr/>
      <dgm:t>
        <a:bodyPr/>
        <a:lstStyle/>
        <a:p>
          <a:endParaRPr lang="ru-RU"/>
        </a:p>
      </dgm:t>
    </dgm:pt>
    <dgm:pt modelId="{C2A50987-2BFF-4C36-8C03-C3197D0479FD}">
      <dgm:prSet/>
      <dgm:spPr/>
      <dgm:t>
        <a:bodyPr/>
        <a:lstStyle/>
        <a:p>
          <a:r>
            <a:rPr lang="ru-RU" dirty="0" smtClean="0"/>
            <a:t>Ведение базы данных событий и др.</a:t>
          </a:r>
          <a:endParaRPr lang="ru-RU" dirty="0"/>
        </a:p>
      </dgm:t>
    </dgm:pt>
    <dgm:pt modelId="{004AFD4F-A718-442A-A122-B8426811714B}" type="parTrans" cxnId="{C5015842-F08A-4AA7-8BC0-C3F558788C31}">
      <dgm:prSet/>
      <dgm:spPr/>
      <dgm:t>
        <a:bodyPr/>
        <a:lstStyle/>
        <a:p>
          <a:endParaRPr lang="ru-RU"/>
        </a:p>
      </dgm:t>
    </dgm:pt>
    <dgm:pt modelId="{57DBB5CD-87E4-4F77-AD0B-406281D19B23}" type="sibTrans" cxnId="{C5015842-F08A-4AA7-8BC0-C3F558788C31}">
      <dgm:prSet/>
      <dgm:spPr/>
      <dgm:t>
        <a:bodyPr/>
        <a:lstStyle/>
        <a:p>
          <a:endParaRPr lang="ru-RU"/>
        </a:p>
      </dgm:t>
    </dgm:pt>
    <dgm:pt modelId="{2A71D0D8-26E1-40F5-B318-4A7D60DC1BBE}" type="pres">
      <dgm:prSet presAssocID="{84FE9E32-26CB-48E8-BEF8-976B5E79011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A557C70-B6BE-4F94-8DE6-E1BDCBE7E1F7}" type="pres">
      <dgm:prSet presAssocID="{E0D03B4E-B7DF-4BF4-8C33-7993370113F6}" presName="root" presStyleCnt="0"/>
      <dgm:spPr/>
    </dgm:pt>
    <dgm:pt modelId="{C7CC160E-1945-4E5A-9036-D9F75EDDC589}" type="pres">
      <dgm:prSet presAssocID="{E0D03B4E-B7DF-4BF4-8C33-7993370113F6}" presName="rootComposite" presStyleCnt="0"/>
      <dgm:spPr/>
    </dgm:pt>
    <dgm:pt modelId="{DB8BADFA-88E5-4592-A088-4ABD09217042}" type="pres">
      <dgm:prSet presAssocID="{E0D03B4E-B7DF-4BF4-8C33-7993370113F6}" presName="rootText" presStyleLbl="node1" presStyleIdx="0" presStyleCnt="3" custLinFactNeighborX="3670"/>
      <dgm:spPr/>
      <dgm:t>
        <a:bodyPr/>
        <a:lstStyle/>
        <a:p>
          <a:endParaRPr lang="ru-RU"/>
        </a:p>
      </dgm:t>
    </dgm:pt>
    <dgm:pt modelId="{E0508BE6-BA9D-430E-AACA-65B39B5C0603}" type="pres">
      <dgm:prSet presAssocID="{E0D03B4E-B7DF-4BF4-8C33-7993370113F6}" presName="rootConnector" presStyleLbl="node1" presStyleIdx="0" presStyleCnt="3"/>
      <dgm:spPr/>
      <dgm:t>
        <a:bodyPr/>
        <a:lstStyle/>
        <a:p>
          <a:endParaRPr lang="ru-RU"/>
        </a:p>
      </dgm:t>
    </dgm:pt>
    <dgm:pt modelId="{BED6F3DB-7E1C-40F2-867A-75416EDECA5F}" type="pres">
      <dgm:prSet presAssocID="{E0D03B4E-B7DF-4BF4-8C33-7993370113F6}" presName="childShape" presStyleCnt="0"/>
      <dgm:spPr/>
    </dgm:pt>
    <dgm:pt modelId="{344BDD92-CE61-4772-8597-56FBF27CFEEB}" type="pres">
      <dgm:prSet presAssocID="{BE1E134D-7660-425A-8B84-FB3871E85D7D}" presName="Name13" presStyleLbl="parChTrans1D2" presStyleIdx="0" presStyleCnt="6"/>
      <dgm:spPr/>
      <dgm:t>
        <a:bodyPr/>
        <a:lstStyle/>
        <a:p>
          <a:endParaRPr lang="ru-RU"/>
        </a:p>
      </dgm:t>
    </dgm:pt>
    <dgm:pt modelId="{B42DBD03-603E-41E2-B4B6-AF9AE0209F98}" type="pres">
      <dgm:prSet presAssocID="{285CC1CC-D756-49EE-A2AC-7E95CAC87A73}" presName="childText" presStyleLbl="bgAcc1" presStyleIdx="0" presStyleCnt="6" custLinFactNeighborX="45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148016-2A62-481D-9DF0-B536C46259EF}" type="pres">
      <dgm:prSet presAssocID="{3A2378CC-22FA-4CAD-809C-40F7CAF3B829}" presName="Name13" presStyleLbl="parChTrans1D2" presStyleIdx="1" presStyleCnt="6"/>
      <dgm:spPr/>
      <dgm:t>
        <a:bodyPr/>
        <a:lstStyle/>
        <a:p>
          <a:endParaRPr lang="ru-RU"/>
        </a:p>
      </dgm:t>
    </dgm:pt>
    <dgm:pt modelId="{9FBEA448-0466-4DD7-9B30-30E44F4CFE6D}" type="pres">
      <dgm:prSet presAssocID="{4E808502-BA21-4F1C-AD77-710370252C88}" presName="childText" presStyleLbl="bgAcc1" presStyleIdx="1" presStyleCnt="6" custLinFactNeighborX="45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2DA1BB-43B8-4488-A68E-C953024B23A6}" type="pres">
      <dgm:prSet presAssocID="{9C503AB9-83EB-4580-A800-63F384A0B35E}" presName="root" presStyleCnt="0"/>
      <dgm:spPr/>
    </dgm:pt>
    <dgm:pt modelId="{B63E1F7A-80FA-4EFD-97CA-5F565452B29D}" type="pres">
      <dgm:prSet presAssocID="{9C503AB9-83EB-4580-A800-63F384A0B35E}" presName="rootComposite" presStyleCnt="0"/>
      <dgm:spPr/>
    </dgm:pt>
    <dgm:pt modelId="{C28150C5-36A6-4413-A3A1-7011583035D7}" type="pres">
      <dgm:prSet presAssocID="{9C503AB9-83EB-4580-A800-63F384A0B35E}" presName="rootText" presStyleLbl="node1" presStyleIdx="1" presStyleCnt="3" custLinFactX="15508" custLinFactNeighborX="100000" custLinFactNeighborY="-459"/>
      <dgm:spPr/>
      <dgm:t>
        <a:bodyPr/>
        <a:lstStyle/>
        <a:p>
          <a:endParaRPr lang="ru-RU"/>
        </a:p>
      </dgm:t>
    </dgm:pt>
    <dgm:pt modelId="{7EC2FD6B-7D4E-4A5E-97C7-00C78A57BFA3}" type="pres">
      <dgm:prSet presAssocID="{9C503AB9-83EB-4580-A800-63F384A0B35E}" presName="rootConnector" presStyleLbl="node1" presStyleIdx="1" presStyleCnt="3"/>
      <dgm:spPr/>
      <dgm:t>
        <a:bodyPr/>
        <a:lstStyle/>
        <a:p>
          <a:endParaRPr lang="ru-RU"/>
        </a:p>
      </dgm:t>
    </dgm:pt>
    <dgm:pt modelId="{8587D0AD-62F4-46DB-A73E-0A79C1CEE9DD}" type="pres">
      <dgm:prSet presAssocID="{9C503AB9-83EB-4580-A800-63F384A0B35E}" presName="childShape" presStyleCnt="0"/>
      <dgm:spPr/>
    </dgm:pt>
    <dgm:pt modelId="{01105FD3-F20A-4F39-8B05-F89743049A3D}" type="pres">
      <dgm:prSet presAssocID="{0C95018A-B9C9-47B1-9967-C1B90AEE7960}" presName="Name13" presStyleLbl="parChTrans1D2" presStyleIdx="2" presStyleCnt="6"/>
      <dgm:spPr/>
      <dgm:t>
        <a:bodyPr/>
        <a:lstStyle/>
        <a:p>
          <a:endParaRPr lang="ru-RU"/>
        </a:p>
      </dgm:t>
    </dgm:pt>
    <dgm:pt modelId="{394A8F19-D047-4B4E-8BBB-71C1638DF115}" type="pres">
      <dgm:prSet presAssocID="{F22C9E67-412D-4486-AD49-4EEDB94F4C71}" presName="childText" presStyleLbl="bgAcc1" presStyleIdx="2" presStyleCnt="6" custLinFactX="44385" custLinFactNeighborX="100000" custLinFactNeighborY="-4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6EAF63-84ED-4A7A-BB31-2CA6544F7166}" type="pres">
      <dgm:prSet presAssocID="{3FC0D3A5-AFD6-43CE-A067-F386ED1E2146}" presName="Name13" presStyleLbl="parChTrans1D2" presStyleIdx="3" presStyleCnt="6"/>
      <dgm:spPr/>
      <dgm:t>
        <a:bodyPr/>
        <a:lstStyle/>
        <a:p>
          <a:endParaRPr lang="ru-RU"/>
        </a:p>
      </dgm:t>
    </dgm:pt>
    <dgm:pt modelId="{22059C87-35E8-4D39-9EB9-302B939A55F1}" type="pres">
      <dgm:prSet presAssocID="{E27D7868-2ACE-44BD-9906-B35B585AD599}" presName="childText" presStyleLbl="bgAcc1" presStyleIdx="3" presStyleCnt="6" custLinFactX="44385" custLinFactNeighborX="100000" custLinFactNeighborY="-4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3D457D-C01B-4A04-A076-182D1B628CFA}" type="pres">
      <dgm:prSet presAssocID="{E0432A17-319C-4E74-BC97-6F09D8762DFE}" presName="root" presStyleCnt="0"/>
      <dgm:spPr/>
    </dgm:pt>
    <dgm:pt modelId="{F46F06D7-D569-45E7-87CE-054FB4889C53}" type="pres">
      <dgm:prSet presAssocID="{E0432A17-319C-4E74-BC97-6F09D8762DFE}" presName="rootComposite" presStyleCnt="0"/>
      <dgm:spPr/>
    </dgm:pt>
    <dgm:pt modelId="{EA3AD414-A158-47FF-A697-63C6694819C0}" type="pres">
      <dgm:prSet presAssocID="{E0432A17-319C-4E74-BC97-6F09D8762DFE}" presName="rootText" presStyleLbl="node1" presStyleIdx="2" presStyleCnt="3" custLinFactX="-28551" custLinFactNeighborX="-100000" custLinFactNeighborY="-459"/>
      <dgm:spPr/>
      <dgm:t>
        <a:bodyPr/>
        <a:lstStyle/>
        <a:p>
          <a:endParaRPr lang="ru-RU"/>
        </a:p>
      </dgm:t>
    </dgm:pt>
    <dgm:pt modelId="{F5931131-0829-484E-A8C6-993A447AA657}" type="pres">
      <dgm:prSet presAssocID="{E0432A17-319C-4E74-BC97-6F09D8762DFE}" presName="rootConnector" presStyleLbl="node1" presStyleIdx="2" presStyleCnt="3"/>
      <dgm:spPr/>
      <dgm:t>
        <a:bodyPr/>
        <a:lstStyle/>
        <a:p>
          <a:endParaRPr lang="ru-RU"/>
        </a:p>
      </dgm:t>
    </dgm:pt>
    <dgm:pt modelId="{C4E9B617-5AE5-4BE2-8921-7A2D95F59B8F}" type="pres">
      <dgm:prSet presAssocID="{E0432A17-319C-4E74-BC97-6F09D8762DFE}" presName="childShape" presStyleCnt="0"/>
      <dgm:spPr/>
    </dgm:pt>
    <dgm:pt modelId="{7BB0026A-17A5-4790-AB5C-4B1E8F4FD71C}" type="pres">
      <dgm:prSet presAssocID="{61D753BF-9310-40B7-85CF-664BA94E99E4}" presName="Name13" presStyleLbl="parChTrans1D2" presStyleIdx="4" presStyleCnt="6"/>
      <dgm:spPr/>
      <dgm:t>
        <a:bodyPr/>
        <a:lstStyle/>
        <a:p>
          <a:endParaRPr lang="ru-RU"/>
        </a:p>
      </dgm:t>
    </dgm:pt>
    <dgm:pt modelId="{F84B9D00-D989-4370-AD1B-6244A43E3FB2}" type="pres">
      <dgm:prSet presAssocID="{3A199459-E88A-4187-B4CD-DA6237A15B85}" presName="childText" presStyleLbl="bgAcc1" presStyleIdx="4" presStyleCnt="6" custLinFactX="-60687" custLinFactNeighborX="-100000" custLinFactNeighborY="-4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BEA8C7-785D-4497-BFDC-BC84BAC36351}" type="pres">
      <dgm:prSet presAssocID="{004AFD4F-A718-442A-A122-B8426811714B}" presName="Name13" presStyleLbl="parChTrans1D2" presStyleIdx="5" presStyleCnt="6"/>
      <dgm:spPr/>
      <dgm:t>
        <a:bodyPr/>
        <a:lstStyle/>
        <a:p>
          <a:endParaRPr lang="ru-RU"/>
        </a:p>
      </dgm:t>
    </dgm:pt>
    <dgm:pt modelId="{EC409EFA-8525-4C8A-8DE2-1F124EC5CF44}" type="pres">
      <dgm:prSet presAssocID="{C2A50987-2BFF-4C36-8C03-C3197D0479FD}" presName="childText" presStyleLbl="bgAcc1" presStyleIdx="5" presStyleCnt="6" custLinFactX="-60687" custLinFactNeighborX="-100000" custLinFactNeighborY="-4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D2A2C78-2BB1-44C6-B9A8-2AC2B38E295F}" srcId="{E0D03B4E-B7DF-4BF4-8C33-7993370113F6}" destId="{4E808502-BA21-4F1C-AD77-710370252C88}" srcOrd="1" destOrd="0" parTransId="{3A2378CC-22FA-4CAD-809C-40F7CAF3B829}" sibTransId="{D549AA57-39AB-4541-88DD-AF57E34934DE}"/>
    <dgm:cxn modelId="{E20D8324-7A07-4DB5-B3CB-2307A4D0D00E}" type="presOf" srcId="{4E808502-BA21-4F1C-AD77-710370252C88}" destId="{9FBEA448-0466-4DD7-9B30-30E44F4CFE6D}" srcOrd="0" destOrd="0" presId="urn:microsoft.com/office/officeart/2005/8/layout/hierarchy3"/>
    <dgm:cxn modelId="{B98605E5-13DD-4BC6-B29C-185ED83BC8B8}" type="presOf" srcId="{F22C9E67-412D-4486-AD49-4EEDB94F4C71}" destId="{394A8F19-D047-4B4E-8BBB-71C1638DF115}" srcOrd="0" destOrd="0" presId="urn:microsoft.com/office/officeart/2005/8/layout/hierarchy3"/>
    <dgm:cxn modelId="{9E967C2C-0A91-4460-B4D8-EC20FBC35A3F}" srcId="{E0432A17-319C-4E74-BC97-6F09D8762DFE}" destId="{3A199459-E88A-4187-B4CD-DA6237A15B85}" srcOrd="0" destOrd="0" parTransId="{61D753BF-9310-40B7-85CF-664BA94E99E4}" sibTransId="{3148C396-2380-4183-882E-57CD277CE1DB}"/>
    <dgm:cxn modelId="{407ECF0C-54A4-4AF6-82F1-C30BEB36A05E}" type="presOf" srcId="{3FC0D3A5-AFD6-43CE-A067-F386ED1E2146}" destId="{336EAF63-84ED-4A7A-BB31-2CA6544F7166}" srcOrd="0" destOrd="0" presId="urn:microsoft.com/office/officeart/2005/8/layout/hierarchy3"/>
    <dgm:cxn modelId="{7B0E28CB-69CF-46D3-84AF-111E2ABC260C}" srcId="{84FE9E32-26CB-48E8-BEF8-976B5E790113}" destId="{E0432A17-319C-4E74-BC97-6F09D8762DFE}" srcOrd="2" destOrd="0" parTransId="{147F990C-F918-4013-97D3-40EF5FDCD5F8}" sibTransId="{AB55C171-5672-4B79-9369-B6ABC37DC036}"/>
    <dgm:cxn modelId="{61C12942-B6AD-4DB1-95AD-2BBE8FC88A15}" type="presOf" srcId="{E27D7868-2ACE-44BD-9906-B35B585AD599}" destId="{22059C87-35E8-4D39-9EB9-302B939A55F1}" srcOrd="0" destOrd="0" presId="urn:microsoft.com/office/officeart/2005/8/layout/hierarchy3"/>
    <dgm:cxn modelId="{732EF6A3-8725-4F50-8B02-372D911CF374}" type="presOf" srcId="{9C503AB9-83EB-4580-A800-63F384A0B35E}" destId="{C28150C5-36A6-4413-A3A1-7011583035D7}" srcOrd="0" destOrd="0" presId="urn:microsoft.com/office/officeart/2005/8/layout/hierarchy3"/>
    <dgm:cxn modelId="{E634DDE8-5FA2-48E4-95EF-15CE0D7E3102}" type="presOf" srcId="{61D753BF-9310-40B7-85CF-664BA94E99E4}" destId="{7BB0026A-17A5-4790-AB5C-4B1E8F4FD71C}" srcOrd="0" destOrd="0" presId="urn:microsoft.com/office/officeart/2005/8/layout/hierarchy3"/>
    <dgm:cxn modelId="{C5015842-F08A-4AA7-8BC0-C3F558788C31}" srcId="{E0432A17-319C-4E74-BC97-6F09D8762DFE}" destId="{C2A50987-2BFF-4C36-8C03-C3197D0479FD}" srcOrd="1" destOrd="0" parTransId="{004AFD4F-A718-442A-A122-B8426811714B}" sibTransId="{57DBB5CD-87E4-4F77-AD0B-406281D19B23}"/>
    <dgm:cxn modelId="{CBB1C0C2-4139-4857-B60F-575AD34E6CFC}" type="presOf" srcId="{E0D03B4E-B7DF-4BF4-8C33-7993370113F6}" destId="{DB8BADFA-88E5-4592-A088-4ABD09217042}" srcOrd="0" destOrd="0" presId="urn:microsoft.com/office/officeart/2005/8/layout/hierarchy3"/>
    <dgm:cxn modelId="{94F6CE15-8663-48A9-AE9D-BFF1E9817E2B}" type="presOf" srcId="{3A199459-E88A-4187-B4CD-DA6237A15B85}" destId="{F84B9D00-D989-4370-AD1B-6244A43E3FB2}" srcOrd="0" destOrd="0" presId="urn:microsoft.com/office/officeart/2005/8/layout/hierarchy3"/>
    <dgm:cxn modelId="{B3200B54-4A59-4374-8CC2-5B5172832499}" type="presOf" srcId="{E0432A17-319C-4E74-BC97-6F09D8762DFE}" destId="{EA3AD414-A158-47FF-A697-63C6694819C0}" srcOrd="0" destOrd="0" presId="urn:microsoft.com/office/officeart/2005/8/layout/hierarchy3"/>
    <dgm:cxn modelId="{AE2E31C1-C841-4B03-94C3-D4522B1C8A9A}" type="presOf" srcId="{004AFD4F-A718-442A-A122-B8426811714B}" destId="{61BEA8C7-785D-4497-BFDC-BC84BAC36351}" srcOrd="0" destOrd="0" presId="urn:microsoft.com/office/officeart/2005/8/layout/hierarchy3"/>
    <dgm:cxn modelId="{306CD342-24CE-403F-9F99-A15DCB34206F}" srcId="{E0D03B4E-B7DF-4BF4-8C33-7993370113F6}" destId="{285CC1CC-D756-49EE-A2AC-7E95CAC87A73}" srcOrd="0" destOrd="0" parTransId="{BE1E134D-7660-425A-8B84-FB3871E85D7D}" sibTransId="{6C701701-2F70-4A13-8C40-8C3907B44A1C}"/>
    <dgm:cxn modelId="{3F102A41-139D-4AA2-BCEE-3E9A85CB3582}" srcId="{9C503AB9-83EB-4580-A800-63F384A0B35E}" destId="{F22C9E67-412D-4486-AD49-4EEDB94F4C71}" srcOrd="0" destOrd="0" parTransId="{0C95018A-B9C9-47B1-9967-C1B90AEE7960}" sibTransId="{FB7DE929-5EBC-4A3C-A558-AC842EE3BF80}"/>
    <dgm:cxn modelId="{D5386780-4547-44CE-B8D1-584CB98A71A6}" type="presOf" srcId="{84FE9E32-26CB-48E8-BEF8-976B5E790113}" destId="{2A71D0D8-26E1-40F5-B318-4A7D60DC1BBE}" srcOrd="0" destOrd="0" presId="urn:microsoft.com/office/officeart/2005/8/layout/hierarchy3"/>
    <dgm:cxn modelId="{A4A294DD-CAE6-4E88-9D2A-6D68FDE870EC}" type="presOf" srcId="{3A2378CC-22FA-4CAD-809C-40F7CAF3B829}" destId="{2F148016-2A62-481D-9DF0-B536C46259EF}" srcOrd="0" destOrd="0" presId="urn:microsoft.com/office/officeart/2005/8/layout/hierarchy3"/>
    <dgm:cxn modelId="{A4AD2C30-263D-44D1-A203-A3383C9A2945}" type="presOf" srcId="{E0D03B4E-B7DF-4BF4-8C33-7993370113F6}" destId="{E0508BE6-BA9D-430E-AACA-65B39B5C0603}" srcOrd="1" destOrd="0" presId="urn:microsoft.com/office/officeart/2005/8/layout/hierarchy3"/>
    <dgm:cxn modelId="{4FBF58C1-20B0-4596-8195-E65E8F1692A1}" type="presOf" srcId="{9C503AB9-83EB-4580-A800-63F384A0B35E}" destId="{7EC2FD6B-7D4E-4A5E-97C7-00C78A57BFA3}" srcOrd="1" destOrd="0" presId="urn:microsoft.com/office/officeart/2005/8/layout/hierarchy3"/>
    <dgm:cxn modelId="{26151048-7E8D-4ABA-8A63-1142BB4BCE95}" srcId="{84FE9E32-26CB-48E8-BEF8-976B5E790113}" destId="{E0D03B4E-B7DF-4BF4-8C33-7993370113F6}" srcOrd="0" destOrd="0" parTransId="{AB644889-A42C-48EC-AE39-CFE97B5BF27F}" sibTransId="{23DF40E8-B822-4036-BD7A-BAEEFD550277}"/>
    <dgm:cxn modelId="{DA924F7A-962B-44D1-B16A-E0CF776C6A91}" type="presOf" srcId="{C2A50987-2BFF-4C36-8C03-C3197D0479FD}" destId="{EC409EFA-8525-4C8A-8DE2-1F124EC5CF44}" srcOrd="0" destOrd="0" presId="urn:microsoft.com/office/officeart/2005/8/layout/hierarchy3"/>
    <dgm:cxn modelId="{2337B5A8-448D-4A34-BBB0-070CB4A46621}" type="presOf" srcId="{285CC1CC-D756-49EE-A2AC-7E95CAC87A73}" destId="{B42DBD03-603E-41E2-B4B6-AF9AE0209F98}" srcOrd="0" destOrd="0" presId="urn:microsoft.com/office/officeart/2005/8/layout/hierarchy3"/>
    <dgm:cxn modelId="{DA892FB7-EA7F-4E0C-8468-10DA2B960CD5}" srcId="{9C503AB9-83EB-4580-A800-63F384A0B35E}" destId="{E27D7868-2ACE-44BD-9906-B35B585AD599}" srcOrd="1" destOrd="0" parTransId="{3FC0D3A5-AFD6-43CE-A067-F386ED1E2146}" sibTransId="{DDF83685-9067-419F-BF25-3A2040B92A9B}"/>
    <dgm:cxn modelId="{07B171A2-8D3D-4788-A8DD-201235BBF848}" type="presOf" srcId="{E0432A17-319C-4E74-BC97-6F09D8762DFE}" destId="{F5931131-0829-484E-A8C6-993A447AA657}" srcOrd="1" destOrd="0" presId="urn:microsoft.com/office/officeart/2005/8/layout/hierarchy3"/>
    <dgm:cxn modelId="{092EBE6E-7417-470B-9907-C6B2D9A0E11A}" type="presOf" srcId="{0C95018A-B9C9-47B1-9967-C1B90AEE7960}" destId="{01105FD3-F20A-4F39-8B05-F89743049A3D}" srcOrd="0" destOrd="0" presId="urn:microsoft.com/office/officeart/2005/8/layout/hierarchy3"/>
    <dgm:cxn modelId="{7E202368-21F8-48C1-BF27-60DE3915C23C}" type="presOf" srcId="{BE1E134D-7660-425A-8B84-FB3871E85D7D}" destId="{344BDD92-CE61-4772-8597-56FBF27CFEEB}" srcOrd="0" destOrd="0" presId="urn:microsoft.com/office/officeart/2005/8/layout/hierarchy3"/>
    <dgm:cxn modelId="{5C81C811-7D61-4ACA-9438-D0B24FF1B639}" srcId="{84FE9E32-26CB-48E8-BEF8-976B5E790113}" destId="{9C503AB9-83EB-4580-A800-63F384A0B35E}" srcOrd="1" destOrd="0" parTransId="{7E8C7342-B7A5-4A55-A79A-6B9F2BE5D546}" sibTransId="{F4F7DB50-30EB-4492-9B38-4636B49F7308}"/>
    <dgm:cxn modelId="{26E965D9-F5EE-4541-88CE-9FF586F9CF51}" type="presParOf" srcId="{2A71D0D8-26E1-40F5-B318-4A7D60DC1BBE}" destId="{BA557C70-B6BE-4F94-8DE6-E1BDCBE7E1F7}" srcOrd="0" destOrd="0" presId="urn:microsoft.com/office/officeart/2005/8/layout/hierarchy3"/>
    <dgm:cxn modelId="{36AB2F24-10A3-4C1A-B11D-925DE5DCDEDE}" type="presParOf" srcId="{BA557C70-B6BE-4F94-8DE6-E1BDCBE7E1F7}" destId="{C7CC160E-1945-4E5A-9036-D9F75EDDC589}" srcOrd="0" destOrd="0" presId="urn:microsoft.com/office/officeart/2005/8/layout/hierarchy3"/>
    <dgm:cxn modelId="{398DACC7-0EAE-4D81-88C8-D8F2DB01E298}" type="presParOf" srcId="{C7CC160E-1945-4E5A-9036-D9F75EDDC589}" destId="{DB8BADFA-88E5-4592-A088-4ABD09217042}" srcOrd="0" destOrd="0" presId="urn:microsoft.com/office/officeart/2005/8/layout/hierarchy3"/>
    <dgm:cxn modelId="{05A64664-8A0D-4462-A29A-4C50CAD20C20}" type="presParOf" srcId="{C7CC160E-1945-4E5A-9036-D9F75EDDC589}" destId="{E0508BE6-BA9D-430E-AACA-65B39B5C0603}" srcOrd="1" destOrd="0" presId="urn:microsoft.com/office/officeart/2005/8/layout/hierarchy3"/>
    <dgm:cxn modelId="{1037FF0D-0B72-4904-AECA-DC4DDB8FE1F3}" type="presParOf" srcId="{BA557C70-B6BE-4F94-8DE6-E1BDCBE7E1F7}" destId="{BED6F3DB-7E1C-40F2-867A-75416EDECA5F}" srcOrd="1" destOrd="0" presId="urn:microsoft.com/office/officeart/2005/8/layout/hierarchy3"/>
    <dgm:cxn modelId="{6CD28535-153B-4C9F-BE9C-3C8024719A6C}" type="presParOf" srcId="{BED6F3DB-7E1C-40F2-867A-75416EDECA5F}" destId="{344BDD92-CE61-4772-8597-56FBF27CFEEB}" srcOrd="0" destOrd="0" presId="urn:microsoft.com/office/officeart/2005/8/layout/hierarchy3"/>
    <dgm:cxn modelId="{1FFCB5B1-020F-4335-9DCC-CCC4F51FDCDA}" type="presParOf" srcId="{BED6F3DB-7E1C-40F2-867A-75416EDECA5F}" destId="{B42DBD03-603E-41E2-B4B6-AF9AE0209F98}" srcOrd="1" destOrd="0" presId="urn:microsoft.com/office/officeart/2005/8/layout/hierarchy3"/>
    <dgm:cxn modelId="{914865A1-39A6-491E-A5A6-49D0DA10327A}" type="presParOf" srcId="{BED6F3DB-7E1C-40F2-867A-75416EDECA5F}" destId="{2F148016-2A62-481D-9DF0-B536C46259EF}" srcOrd="2" destOrd="0" presId="urn:microsoft.com/office/officeart/2005/8/layout/hierarchy3"/>
    <dgm:cxn modelId="{A8B7D4FF-CA4D-4FD2-94C1-086D7A893940}" type="presParOf" srcId="{BED6F3DB-7E1C-40F2-867A-75416EDECA5F}" destId="{9FBEA448-0466-4DD7-9B30-30E44F4CFE6D}" srcOrd="3" destOrd="0" presId="urn:microsoft.com/office/officeart/2005/8/layout/hierarchy3"/>
    <dgm:cxn modelId="{0EEC7E80-C760-43D0-A408-7B1619C2193F}" type="presParOf" srcId="{2A71D0D8-26E1-40F5-B318-4A7D60DC1BBE}" destId="{E42DA1BB-43B8-4488-A68E-C953024B23A6}" srcOrd="1" destOrd="0" presId="urn:microsoft.com/office/officeart/2005/8/layout/hierarchy3"/>
    <dgm:cxn modelId="{EB453C94-AE92-48BC-8B07-D5279E79C650}" type="presParOf" srcId="{E42DA1BB-43B8-4488-A68E-C953024B23A6}" destId="{B63E1F7A-80FA-4EFD-97CA-5F565452B29D}" srcOrd="0" destOrd="0" presId="urn:microsoft.com/office/officeart/2005/8/layout/hierarchy3"/>
    <dgm:cxn modelId="{35BAD3F8-A30C-4371-96D3-42671E45D915}" type="presParOf" srcId="{B63E1F7A-80FA-4EFD-97CA-5F565452B29D}" destId="{C28150C5-36A6-4413-A3A1-7011583035D7}" srcOrd="0" destOrd="0" presId="urn:microsoft.com/office/officeart/2005/8/layout/hierarchy3"/>
    <dgm:cxn modelId="{80D4A8BF-4ED1-4985-89D9-496A51E41D3E}" type="presParOf" srcId="{B63E1F7A-80FA-4EFD-97CA-5F565452B29D}" destId="{7EC2FD6B-7D4E-4A5E-97C7-00C78A57BFA3}" srcOrd="1" destOrd="0" presId="urn:microsoft.com/office/officeart/2005/8/layout/hierarchy3"/>
    <dgm:cxn modelId="{2702739A-DC00-4865-8CA2-6140556AAC36}" type="presParOf" srcId="{E42DA1BB-43B8-4488-A68E-C953024B23A6}" destId="{8587D0AD-62F4-46DB-A73E-0A79C1CEE9DD}" srcOrd="1" destOrd="0" presId="urn:microsoft.com/office/officeart/2005/8/layout/hierarchy3"/>
    <dgm:cxn modelId="{E8025E5A-5CBF-4069-A2E7-2B66AF045839}" type="presParOf" srcId="{8587D0AD-62F4-46DB-A73E-0A79C1CEE9DD}" destId="{01105FD3-F20A-4F39-8B05-F89743049A3D}" srcOrd="0" destOrd="0" presId="urn:microsoft.com/office/officeart/2005/8/layout/hierarchy3"/>
    <dgm:cxn modelId="{72E7661B-AF62-4AF5-AF48-8351C5572E8C}" type="presParOf" srcId="{8587D0AD-62F4-46DB-A73E-0A79C1CEE9DD}" destId="{394A8F19-D047-4B4E-8BBB-71C1638DF115}" srcOrd="1" destOrd="0" presId="urn:microsoft.com/office/officeart/2005/8/layout/hierarchy3"/>
    <dgm:cxn modelId="{22AAA238-23B9-4FED-A43C-F28EC2C88A7D}" type="presParOf" srcId="{8587D0AD-62F4-46DB-A73E-0A79C1CEE9DD}" destId="{336EAF63-84ED-4A7A-BB31-2CA6544F7166}" srcOrd="2" destOrd="0" presId="urn:microsoft.com/office/officeart/2005/8/layout/hierarchy3"/>
    <dgm:cxn modelId="{A2F3F9F8-4B48-4542-ABED-2D9C62038241}" type="presParOf" srcId="{8587D0AD-62F4-46DB-A73E-0A79C1CEE9DD}" destId="{22059C87-35E8-4D39-9EB9-302B939A55F1}" srcOrd="3" destOrd="0" presId="urn:microsoft.com/office/officeart/2005/8/layout/hierarchy3"/>
    <dgm:cxn modelId="{BB9C0319-0C42-4A4C-8B20-93D752B40663}" type="presParOf" srcId="{2A71D0D8-26E1-40F5-B318-4A7D60DC1BBE}" destId="{2D3D457D-C01B-4A04-A076-182D1B628CFA}" srcOrd="2" destOrd="0" presId="urn:microsoft.com/office/officeart/2005/8/layout/hierarchy3"/>
    <dgm:cxn modelId="{D5250157-EF1E-45AC-9139-74A0A63D4D45}" type="presParOf" srcId="{2D3D457D-C01B-4A04-A076-182D1B628CFA}" destId="{F46F06D7-D569-45E7-87CE-054FB4889C53}" srcOrd="0" destOrd="0" presId="urn:microsoft.com/office/officeart/2005/8/layout/hierarchy3"/>
    <dgm:cxn modelId="{99DDC45A-1E7D-48E1-AC53-5A994EF95194}" type="presParOf" srcId="{F46F06D7-D569-45E7-87CE-054FB4889C53}" destId="{EA3AD414-A158-47FF-A697-63C6694819C0}" srcOrd="0" destOrd="0" presId="urn:microsoft.com/office/officeart/2005/8/layout/hierarchy3"/>
    <dgm:cxn modelId="{B43E6D77-347D-4CAE-A8B6-87BE555AE3F7}" type="presParOf" srcId="{F46F06D7-D569-45E7-87CE-054FB4889C53}" destId="{F5931131-0829-484E-A8C6-993A447AA657}" srcOrd="1" destOrd="0" presId="urn:microsoft.com/office/officeart/2005/8/layout/hierarchy3"/>
    <dgm:cxn modelId="{E525A444-FD37-48A4-9B44-F8FAB5B03F07}" type="presParOf" srcId="{2D3D457D-C01B-4A04-A076-182D1B628CFA}" destId="{C4E9B617-5AE5-4BE2-8921-7A2D95F59B8F}" srcOrd="1" destOrd="0" presId="urn:microsoft.com/office/officeart/2005/8/layout/hierarchy3"/>
    <dgm:cxn modelId="{BDE424B4-4738-47C4-A986-F5998738BC88}" type="presParOf" srcId="{C4E9B617-5AE5-4BE2-8921-7A2D95F59B8F}" destId="{7BB0026A-17A5-4790-AB5C-4B1E8F4FD71C}" srcOrd="0" destOrd="0" presId="urn:microsoft.com/office/officeart/2005/8/layout/hierarchy3"/>
    <dgm:cxn modelId="{33478016-46CD-436E-8030-E1162F72E7EE}" type="presParOf" srcId="{C4E9B617-5AE5-4BE2-8921-7A2D95F59B8F}" destId="{F84B9D00-D989-4370-AD1B-6244A43E3FB2}" srcOrd="1" destOrd="0" presId="urn:microsoft.com/office/officeart/2005/8/layout/hierarchy3"/>
    <dgm:cxn modelId="{E6DE5BF9-351A-48C0-8069-36DDC22EB297}" type="presParOf" srcId="{C4E9B617-5AE5-4BE2-8921-7A2D95F59B8F}" destId="{61BEA8C7-785D-4497-BFDC-BC84BAC36351}" srcOrd="2" destOrd="0" presId="urn:microsoft.com/office/officeart/2005/8/layout/hierarchy3"/>
    <dgm:cxn modelId="{FE4B607B-025C-4B62-8593-EC7A5CC30F35}" type="presParOf" srcId="{C4E9B617-5AE5-4BE2-8921-7A2D95F59B8F}" destId="{EC409EFA-8525-4C8A-8DE2-1F124EC5CF44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14DEA0-6EDE-4EFD-BCAB-A73242E7B776}" type="doc">
      <dgm:prSet loTypeId="urn:microsoft.com/office/officeart/2005/8/layout/pyramid1" loCatId="pyramid" qsTypeId="urn:microsoft.com/office/officeart/2005/8/quickstyle/3d2" qsCatId="3D" csTypeId="urn:microsoft.com/office/officeart/2005/8/colors/accent1_2" csCatId="accent1" phldr="1"/>
      <dgm:spPr/>
    </dgm:pt>
    <dgm:pt modelId="{0E46911E-63E5-4C5C-A265-537B85DAAE57}">
      <dgm:prSet phldrT="[Текст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 sz="2800" dirty="0" smtClean="0"/>
        </a:p>
        <a:p>
          <a:endParaRPr lang="ru-RU" sz="2800" dirty="0" smtClean="0"/>
        </a:p>
        <a:p>
          <a:r>
            <a:rPr lang="ru-RU" sz="1800" dirty="0" smtClean="0"/>
            <a:t>Кредитные </a:t>
          </a:r>
        </a:p>
        <a:p>
          <a:r>
            <a:rPr lang="ru-RU" sz="1800" dirty="0" smtClean="0"/>
            <a:t>риски</a:t>
          </a:r>
          <a:endParaRPr lang="ru-RU" sz="1800" dirty="0"/>
        </a:p>
      </dgm:t>
    </dgm:pt>
    <dgm:pt modelId="{C2C426D0-99D2-461C-A239-D4F9E69855CF}" type="parTrans" cxnId="{FF75E4BA-6873-4C19-8438-872256780034}">
      <dgm:prSet/>
      <dgm:spPr/>
      <dgm:t>
        <a:bodyPr/>
        <a:lstStyle/>
        <a:p>
          <a:endParaRPr lang="ru-RU"/>
        </a:p>
      </dgm:t>
    </dgm:pt>
    <dgm:pt modelId="{51A13670-37F4-47B0-9A2A-62A398B36884}" type="sibTrans" cxnId="{FF75E4BA-6873-4C19-8438-872256780034}">
      <dgm:prSet/>
      <dgm:spPr/>
      <dgm:t>
        <a:bodyPr/>
        <a:lstStyle/>
        <a:p>
          <a:endParaRPr lang="ru-RU"/>
        </a:p>
      </dgm:t>
    </dgm:pt>
    <dgm:pt modelId="{6A21D2D1-11E3-4D40-8079-927D98995685}">
      <dgm:prSet phldrT="[Текст]" custT="1"/>
      <dgm:spPr/>
      <dgm:t>
        <a:bodyPr/>
        <a:lstStyle/>
        <a:p>
          <a:r>
            <a:rPr lang="ru-RU" sz="1800" dirty="0" smtClean="0"/>
            <a:t>Операционный риск</a:t>
          </a:r>
          <a:endParaRPr lang="ru-RU" sz="1800" dirty="0"/>
        </a:p>
      </dgm:t>
    </dgm:pt>
    <dgm:pt modelId="{94447B35-2955-47BC-9990-BD94A8DC2C66}" type="parTrans" cxnId="{EE2CF3A4-EE8D-4157-916B-C3EC4961CBDF}">
      <dgm:prSet/>
      <dgm:spPr/>
      <dgm:t>
        <a:bodyPr/>
        <a:lstStyle/>
        <a:p>
          <a:endParaRPr lang="ru-RU"/>
        </a:p>
      </dgm:t>
    </dgm:pt>
    <dgm:pt modelId="{60B57EFE-53E7-4987-BBEB-190D256BA5C4}" type="sibTrans" cxnId="{EE2CF3A4-EE8D-4157-916B-C3EC4961CBDF}">
      <dgm:prSet/>
      <dgm:spPr/>
      <dgm:t>
        <a:bodyPr/>
        <a:lstStyle/>
        <a:p>
          <a:endParaRPr lang="ru-RU"/>
        </a:p>
      </dgm:t>
    </dgm:pt>
    <dgm:pt modelId="{1B9F616F-FC7C-4030-B501-0F95F9F0C436}">
      <dgm:prSet phldrT="[Текст]" custT="1"/>
      <dgm:spPr/>
      <dgm:t>
        <a:bodyPr/>
        <a:lstStyle/>
        <a:p>
          <a:r>
            <a:rPr lang="ru-RU" sz="1800" dirty="0" smtClean="0"/>
            <a:t>Рыночные риски и </a:t>
          </a:r>
        </a:p>
        <a:p>
          <a:r>
            <a:rPr lang="ru-RU" sz="1800" dirty="0" smtClean="0"/>
            <a:t>риск ликвидности</a:t>
          </a:r>
          <a:endParaRPr lang="ru-RU" sz="1800" dirty="0"/>
        </a:p>
      </dgm:t>
    </dgm:pt>
    <dgm:pt modelId="{797096F6-7825-4F3A-B161-2E540DCB9478}" type="parTrans" cxnId="{76FD9715-1C91-46B6-8EE1-86C88CCAEBA3}">
      <dgm:prSet/>
      <dgm:spPr/>
      <dgm:t>
        <a:bodyPr/>
        <a:lstStyle/>
        <a:p>
          <a:endParaRPr lang="ru-RU"/>
        </a:p>
      </dgm:t>
    </dgm:pt>
    <dgm:pt modelId="{22AB47A8-E730-4B7A-A483-45E2F846549C}" type="sibTrans" cxnId="{76FD9715-1C91-46B6-8EE1-86C88CCAEBA3}">
      <dgm:prSet/>
      <dgm:spPr/>
      <dgm:t>
        <a:bodyPr/>
        <a:lstStyle/>
        <a:p>
          <a:endParaRPr lang="ru-RU"/>
        </a:p>
      </dgm:t>
    </dgm:pt>
    <dgm:pt modelId="{53DAD45B-A74A-420C-8433-D258C12FA674}" type="pres">
      <dgm:prSet presAssocID="{C614DEA0-6EDE-4EFD-BCAB-A73242E7B776}" presName="Name0" presStyleCnt="0">
        <dgm:presLayoutVars>
          <dgm:dir/>
          <dgm:animLvl val="lvl"/>
          <dgm:resizeHandles val="exact"/>
        </dgm:presLayoutVars>
      </dgm:prSet>
      <dgm:spPr/>
    </dgm:pt>
    <dgm:pt modelId="{ACC4CDEF-A9C6-48C5-A1FE-7C14173B69DB}" type="pres">
      <dgm:prSet presAssocID="{0E46911E-63E5-4C5C-A265-537B85DAAE57}" presName="Name8" presStyleCnt="0"/>
      <dgm:spPr/>
    </dgm:pt>
    <dgm:pt modelId="{1A6A480F-3D79-4F65-A9AD-57544ACB81CD}" type="pres">
      <dgm:prSet presAssocID="{0E46911E-63E5-4C5C-A265-537B85DAAE57}" presName="level" presStyleLbl="node1" presStyleIdx="0" presStyleCnt="3" custScaleX="96569" custScaleY="140385" custLinFactNeighborX="153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AC2B69-0D69-4DB1-8B40-8802E81DF766}" type="pres">
      <dgm:prSet presAssocID="{0E46911E-63E5-4C5C-A265-537B85DAAE5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962FDB-E437-4592-B4AB-98DE8D723174}" type="pres">
      <dgm:prSet presAssocID="{6A21D2D1-11E3-4D40-8079-927D98995685}" presName="Name8" presStyleCnt="0"/>
      <dgm:spPr/>
    </dgm:pt>
    <dgm:pt modelId="{50FFF377-777D-47EE-A642-A4D9E7B3D573}" type="pres">
      <dgm:prSet presAssocID="{6A21D2D1-11E3-4D40-8079-927D98995685}" presName="level" presStyleLbl="node1" presStyleIdx="1" presStyleCnt="3" custScaleX="98126" custScaleY="67675" custLinFactNeighborX="-839" custLinFactNeighborY="-61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5630C8-CCBD-4D2D-B249-58C89C346368}" type="pres">
      <dgm:prSet presAssocID="{6A21D2D1-11E3-4D40-8079-927D9899568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05206B-E484-4293-BAF4-66A3C2C9C185}" type="pres">
      <dgm:prSet presAssocID="{1B9F616F-FC7C-4030-B501-0F95F9F0C436}" presName="Name8" presStyleCnt="0"/>
      <dgm:spPr/>
    </dgm:pt>
    <dgm:pt modelId="{48744F02-17EF-4D35-B11E-134D6F9B3B76}" type="pres">
      <dgm:prSet presAssocID="{1B9F616F-FC7C-4030-B501-0F95F9F0C436}" presName="level" presStyleLbl="node1" presStyleIdx="2" presStyleCnt="3" custScaleY="91872" custLinFactNeighborX="46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4BB9E6-3FEB-4C61-86A3-BFC76F895A4F}" type="pres">
      <dgm:prSet presAssocID="{1B9F616F-FC7C-4030-B501-0F95F9F0C43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C47DEA6-C67D-468B-8AC8-AC37FDDDC27F}" type="presOf" srcId="{6A21D2D1-11E3-4D40-8079-927D98995685}" destId="{50FFF377-777D-47EE-A642-A4D9E7B3D573}" srcOrd="0" destOrd="0" presId="urn:microsoft.com/office/officeart/2005/8/layout/pyramid1"/>
    <dgm:cxn modelId="{76FD9715-1C91-46B6-8EE1-86C88CCAEBA3}" srcId="{C614DEA0-6EDE-4EFD-BCAB-A73242E7B776}" destId="{1B9F616F-FC7C-4030-B501-0F95F9F0C436}" srcOrd="2" destOrd="0" parTransId="{797096F6-7825-4F3A-B161-2E540DCB9478}" sibTransId="{22AB47A8-E730-4B7A-A483-45E2F846549C}"/>
    <dgm:cxn modelId="{87E22600-25AF-4309-AA1D-38370FB94B13}" type="presOf" srcId="{6A21D2D1-11E3-4D40-8079-927D98995685}" destId="{3F5630C8-CCBD-4D2D-B249-58C89C346368}" srcOrd="1" destOrd="0" presId="urn:microsoft.com/office/officeart/2005/8/layout/pyramid1"/>
    <dgm:cxn modelId="{AEAFFBD3-636F-4DDA-82B5-959B1B6D8AF1}" type="presOf" srcId="{1B9F616F-FC7C-4030-B501-0F95F9F0C436}" destId="{984BB9E6-3FEB-4C61-86A3-BFC76F895A4F}" srcOrd="1" destOrd="0" presId="urn:microsoft.com/office/officeart/2005/8/layout/pyramid1"/>
    <dgm:cxn modelId="{FF75E4BA-6873-4C19-8438-872256780034}" srcId="{C614DEA0-6EDE-4EFD-BCAB-A73242E7B776}" destId="{0E46911E-63E5-4C5C-A265-537B85DAAE57}" srcOrd="0" destOrd="0" parTransId="{C2C426D0-99D2-461C-A239-D4F9E69855CF}" sibTransId="{51A13670-37F4-47B0-9A2A-62A398B36884}"/>
    <dgm:cxn modelId="{21762127-2BB7-4A5E-BF9A-37EDE1F57917}" type="presOf" srcId="{C614DEA0-6EDE-4EFD-BCAB-A73242E7B776}" destId="{53DAD45B-A74A-420C-8433-D258C12FA674}" srcOrd="0" destOrd="0" presId="urn:microsoft.com/office/officeart/2005/8/layout/pyramid1"/>
    <dgm:cxn modelId="{8816F323-3507-4865-9919-397EE7F6A0F5}" type="presOf" srcId="{0E46911E-63E5-4C5C-A265-537B85DAAE57}" destId="{1A6A480F-3D79-4F65-A9AD-57544ACB81CD}" srcOrd="0" destOrd="0" presId="urn:microsoft.com/office/officeart/2005/8/layout/pyramid1"/>
    <dgm:cxn modelId="{EE2CF3A4-EE8D-4157-916B-C3EC4961CBDF}" srcId="{C614DEA0-6EDE-4EFD-BCAB-A73242E7B776}" destId="{6A21D2D1-11E3-4D40-8079-927D98995685}" srcOrd="1" destOrd="0" parTransId="{94447B35-2955-47BC-9990-BD94A8DC2C66}" sibTransId="{60B57EFE-53E7-4987-BBEB-190D256BA5C4}"/>
    <dgm:cxn modelId="{CF8BEFAF-EB9A-481E-AED9-0B9768F13BB0}" type="presOf" srcId="{1B9F616F-FC7C-4030-B501-0F95F9F0C436}" destId="{48744F02-17EF-4D35-B11E-134D6F9B3B76}" srcOrd="0" destOrd="0" presId="urn:microsoft.com/office/officeart/2005/8/layout/pyramid1"/>
    <dgm:cxn modelId="{DA19CCB4-7BB5-4905-8EA6-A4FB18032AFE}" type="presOf" srcId="{0E46911E-63E5-4C5C-A265-537B85DAAE57}" destId="{DFAC2B69-0D69-4DB1-8B40-8802E81DF766}" srcOrd="1" destOrd="0" presId="urn:microsoft.com/office/officeart/2005/8/layout/pyramid1"/>
    <dgm:cxn modelId="{D7C37D46-062A-40B1-A37D-60F06995B1DB}" type="presParOf" srcId="{53DAD45B-A74A-420C-8433-D258C12FA674}" destId="{ACC4CDEF-A9C6-48C5-A1FE-7C14173B69DB}" srcOrd="0" destOrd="0" presId="urn:microsoft.com/office/officeart/2005/8/layout/pyramid1"/>
    <dgm:cxn modelId="{37877335-FD71-4F14-9823-083851DE9145}" type="presParOf" srcId="{ACC4CDEF-A9C6-48C5-A1FE-7C14173B69DB}" destId="{1A6A480F-3D79-4F65-A9AD-57544ACB81CD}" srcOrd="0" destOrd="0" presId="urn:microsoft.com/office/officeart/2005/8/layout/pyramid1"/>
    <dgm:cxn modelId="{70DF1D2A-10DD-48A1-8818-C05BFDF9F5A9}" type="presParOf" srcId="{ACC4CDEF-A9C6-48C5-A1FE-7C14173B69DB}" destId="{DFAC2B69-0D69-4DB1-8B40-8802E81DF766}" srcOrd="1" destOrd="0" presId="urn:microsoft.com/office/officeart/2005/8/layout/pyramid1"/>
    <dgm:cxn modelId="{E003B6AA-4671-4067-BE91-C55462C2ED28}" type="presParOf" srcId="{53DAD45B-A74A-420C-8433-D258C12FA674}" destId="{52962FDB-E437-4592-B4AB-98DE8D723174}" srcOrd="1" destOrd="0" presId="urn:microsoft.com/office/officeart/2005/8/layout/pyramid1"/>
    <dgm:cxn modelId="{0F7E1066-7C01-430A-8560-D17B4BB93E3A}" type="presParOf" srcId="{52962FDB-E437-4592-B4AB-98DE8D723174}" destId="{50FFF377-777D-47EE-A642-A4D9E7B3D573}" srcOrd="0" destOrd="0" presId="urn:microsoft.com/office/officeart/2005/8/layout/pyramid1"/>
    <dgm:cxn modelId="{C4A9C02B-D979-46AD-BE58-ED238D43E927}" type="presParOf" srcId="{52962FDB-E437-4592-B4AB-98DE8D723174}" destId="{3F5630C8-CCBD-4D2D-B249-58C89C346368}" srcOrd="1" destOrd="0" presId="urn:microsoft.com/office/officeart/2005/8/layout/pyramid1"/>
    <dgm:cxn modelId="{9BAB9A04-FBB5-4B94-B71C-E90774AB1434}" type="presParOf" srcId="{53DAD45B-A74A-420C-8433-D258C12FA674}" destId="{1505206B-E484-4293-BAF4-66A3C2C9C185}" srcOrd="2" destOrd="0" presId="urn:microsoft.com/office/officeart/2005/8/layout/pyramid1"/>
    <dgm:cxn modelId="{B6C87B6F-6240-480E-961E-7F9628D5FA13}" type="presParOf" srcId="{1505206B-E484-4293-BAF4-66A3C2C9C185}" destId="{48744F02-17EF-4D35-B11E-134D6F9B3B76}" srcOrd="0" destOrd="0" presId="urn:microsoft.com/office/officeart/2005/8/layout/pyramid1"/>
    <dgm:cxn modelId="{1EC66CB8-C459-4A64-B220-DB9828B6FD4E}" type="presParOf" srcId="{1505206B-E484-4293-BAF4-66A3C2C9C185}" destId="{984BB9E6-3FEB-4C61-86A3-BFC76F895A4F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E57055-A982-495C-A687-5B3F0535365F}" type="doc">
      <dgm:prSet loTypeId="urn:microsoft.com/office/officeart/2005/8/layout/process4" loCatId="list" qsTypeId="urn:microsoft.com/office/officeart/2005/8/quickstyle/simple3" qsCatId="simple" csTypeId="urn:microsoft.com/office/officeart/2005/8/colors/colorful1" csCatId="colorful" phldr="1"/>
      <dgm:spPr/>
    </dgm:pt>
    <dgm:pt modelId="{F4097639-6967-4244-9FB3-43247ED38437}" type="pres">
      <dgm:prSet presAssocID="{C6E57055-A982-495C-A687-5B3F0535365F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5C799C02-9C2A-4F0F-8ABC-DF7B0CE625C7}" type="presOf" srcId="{C6E57055-A982-495C-A687-5B3F0535365F}" destId="{F4097639-6967-4244-9FB3-43247ED3843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8BADFA-88E5-4592-A088-4ABD09217042}">
      <dsp:nvSpPr>
        <dsp:cNvPr id="0" name=""/>
        <dsp:cNvSpPr/>
      </dsp:nvSpPr>
      <dsp:spPr>
        <a:xfrm>
          <a:off x="501077" y="1511"/>
          <a:ext cx="2216236" cy="11081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Кредитные </a:t>
          </a:r>
          <a:endParaRPr lang="ru-RU" sz="2000" kern="1200" dirty="0"/>
        </a:p>
      </dsp:txBody>
      <dsp:txXfrm>
        <a:off x="533533" y="33967"/>
        <a:ext cx="2151324" cy="1043206"/>
      </dsp:txXfrm>
    </dsp:sp>
    <dsp:sp modelId="{344BDD92-CE61-4772-8597-56FBF27CFEEB}">
      <dsp:nvSpPr>
        <dsp:cNvPr id="0" name=""/>
        <dsp:cNvSpPr/>
      </dsp:nvSpPr>
      <dsp:spPr>
        <a:xfrm>
          <a:off x="722701" y="1109629"/>
          <a:ext cx="221614" cy="831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1088"/>
              </a:lnTo>
              <a:lnTo>
                <a:pt x="221614" y="8310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2DBD03-603E-41E2-B4B6-AF9AE0209F98}">
      <dsp:nvSpPr>
        <dsp:cNvPr id="0" name=""/>
        <dsp:cNvSpPr/>
      </dsp:nvSpPr>
      <dsp:spPr>
        <a:xfrm>
          <a:off x="944316" y="1386659"/>
          <a:ext cx="1772989" cy="11081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Риск контрагента (дефолт)</a:t>
          </a:r>
          <a:endParaRPr lang="ru-RU" sz="1300" kern="1200" dirty="0"/>
        </a:p>
      </dsp:txBody>
      <dsp:txXfrm>
        <a:off x="976772" y="1419115"/>
        <a:ext cx="1708077" cy="1043206"/>
      </dsp:txXfrm>
    </dsp:sp>
    <dsp:sp modelId="{2F148016-2A62-481D-9DF0-B536C46259EF}">
      <dsp:nvSpPr>
        <dsp:cNvPr id="0" name=""/>
        <dsp:cNvSpPr/>
      </dsp:nvSpPr>
      <dsp:spPr>
        <a:xfrm>
          <a:off x="722701" y="1109629"/>
          <a:ext cx="221614" cy="22162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6236"/>
              </a:lnTo>
              <a:lnTo>
                <a:pt x="221614" y="221623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BEA448-0466-4DD7-9B30-30E44F4CFE6D}">
      <dsp:nvSpPr>
        <dsp:cNvPr id="0" name=""/>
        <dsp:cNvSpPr/>
      </dsp:nvSpPr>
      <dsp:spPr>
        <a:xfrm>
          <a:off x="944316" y="2771807"/>
          <a:ext cx="1772989" cy="11081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Риск концентрации</a:t>
          </a:r>
          <a:endParaRPr lang="ru-RU" sz="1300" kern="1200" dirty="0"/>
        </a:p>
      </dsp:txBody>
      <dsp:txXfrm>
        <a:off x="976772" y="2804263"/>
        <a:ext cx="1708077" cy="1043206"/>
      </dsp:txXfrm>
    </dsp:sp>
    <dsp:sp modelId="{C28150C5-36A6-4413-A3A1-7011583035D7}">
      <dsp:nvSpPr>
        <dsp:cNvPr id="0" name=""/>
        <dsp:cNvSpPr/>
      </dsp:nvSpPr>
      <dsp:spPr>
        <a:xfrm>
          <a:off x="5749968" y="0"/>
          <a:ext cx="2216236" cy="11081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Рыночные </a:t>
          </a:r>
          <a:endParaRPr lang="ru-RU" sz="2000" kern="1200" dirty="0"/>
        </a:p>
      </dsp:txBody>
      <dsp:txXfrm>
        <a:off x="5782424" y="32456"/>
        <a:ext cx="2151324" cy="1043206"/>
      </dsp:txXfrm>
    </dsp:sp>
    <dsp:sp modelId="{01105FD3-F20A-4F39-8B05-F89743049A3D}">
      <dsp:nvSpPr>
        <dsp:cNvPr id="0" name=""/>
        <dsp:cNvSpPr/>
      </dsp:nvSpPr>
      <dsp:spPr>
        <a:xfrm>
          <a:off x="5971591" y="1108118"/>
          <a:ext cx="221623" cy="827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7513"/>
              </a:lnTo>
              <a:lnTo>
                <a:pt x="221623" y="8275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4A8F19-D047-4B4E-8BBB-71C1638DF115}">
      <dsp:nvSpPr>
        <dsp:cNvPr id="0" name=""/>
        <dsp:cNvSpPr/>
      </dsp:nvSpPr>
      <dsp:spPr>
        <a:xfrm>
          <a:off x="6193215" y="1381573"/>
          <a:ext cx="1772989" cy="11081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Процентный</a:t>
          </a:r>
          <a:endParaRPr lang="ru-RU" sz="1300" kern="1200" dirty="0"/>
        </a:p>
      </dsp:txBody>
      <dsp:txXfrm>
        <a:off x="6225671" y="1414029"/>
        <a:ext cx="1708077" cy="1043206"/>
      </dsp:txXfrm>
    </dsp:sp>
    <dsp:sp modelId="{336EAF63-84ED-4A7A-BB31-2CA6544F7166}">
      <dsp:nvSpPr>
        <dsp:cNvPr id="0" name=""/>
        <dsp:cNvSpPr/>
      </dsp:nvSpPr>
      <dsp:spPr>
        <a:xfrm>
          <a:off x="5971591" y="1108118"/>
          <a:ext cx="221623" cy="22126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2661"/>
              </a:lnTo>
              <a:lnTo>
                <a:pt x="221623" y="22126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59C87-35E8-4D39-9EB9-302B939A55F1}">
      <dsp:nvSpPr>
        <dsp:cNvPr id="0" name=""/>
        <dsp:cNvSpPr/>
      </dsp:nvSpPr>
      <dsp:spPr>
        <a:xfrm>
          <a:off x="6193215" y="2766720"/>
          <a:ext cx="1772989" cy="11081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Валютный</a:t>
          </a:r>
          <a:endParaRPr lang="ru-RU" sz="1300" kern="1200" dirty="0"/>
        </a:p>
      </dsp:txBody>
      <dsp:txXfrm>
        <a:off x="6225671" y="2799176"/>
        <a:ext cx="1708077" cy="1043206"/>
      </dsp:txXfrm>
    </dsp:sp>
    <dsp:sp modelId="{EA3AD414-A158-47FF-A697-63C6694819C0}">
      <dsp:nvSpPr>
        <dsp:cNvPr id="0" name=""/>
        <dsp:cNvSpPr/>
      </dsp:nvSpPr>
      <dsp:spPr>
        <a:xfrm>
          <a:off x="3111339" y="0"/>
          <a:ext cx="2216236" cy="11081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Операционные </a:t>
          </a:r>
          <a:endParaRPr lang="ru-RU" sz="2000" kern="1200" dirty="0"/>
        </a:p>
      </dsp:txBody>
      <dsp:txXfrm>
        <a:off x="3143795" y="32456"/>
        <a:ext cx="2151324" cy="1043206"/>
      </dsp:txXfrm>
    </dsp:sp>
    <dsp:sp modelId="{7BB0026A-17A5-4790-AB5C-4B1E8F4FD71C}">
      <dsp:nvSpPr>
        <dsp:cNvPr id="0" name=""/>
        <dsp:cNvSpPr/>
      </dsp:nvSpPr>
      <dsp:spPr>
        <a:xfrm>
          <a:off x="3332962" y="1108118"/>
          <a:ext cx="221654" cy="827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7513"/>
              </a:lnTo>
              <a:lnTo>
                <a:pt x="221654" y="82751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4B9D00-D989-4370-AD1B-6244A43E3FB2}">
      <dsp:nvSpPr>
        <dsp:cNvPr id="0" name=""/>
        <dsp:cNvSpPr/>
      </dsp:nvSpPr>
      <dsp:spPr>
        <a:xfrm>
          <a:off x="3554617" y="1381573"/>
          <a:ext cx="1772989" cy="11081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Риск информационной безопасности</a:t>
          </a:r>
          <a:endParaRPr lang="ru-RU" sz="1300" kern="1200" dirty="0"/>
        </a:p>
      </dsp:txBody>
      <dsp:txXfrm>
        <a:off x="3587073" y="1414029"/>
        <a:ext cx="1708077" cy="1043206"/>
      </dsp:txXfrm>
    </dsp:sp>
    <dsp:sp modelId="{61BEA8C7-785D-4497-BFDC-BC84BAC36351}">
      <dsp:nvSpPr>
        <dsp:cNvPr id="0" name=""/>
        <dsp:cNvSpPr/>
      </dsp:nvSpPr>
      <dsp:spPr>
        <a:xfrm>
          <a:off x="3332962" y="1108118"/>
          <a:ext cx="221654" cy="22126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2661"/>
              </a:lnTo>
              <a:lnTo>
                <a:pt x="221654" y="22126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409EFA-8525-4C8A-8DE2-1F124EC5CF44}">
      <dsp:nvSpPr>
        <dsp:cNvPr id="0" name=""/>
        <dsp:cNvSpPr/>
      </dsp:nvSpPr>
      <dsp:spPr>
        <a:xfrm>
          <a:off x="3554617" y="2766720"/>
          <a:ext cx="1772989" cy="11081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Ведение базы данных событий и др.</a:t>
          </a:r>
          <a:endParaRPr lang="ru-RU" sz="1300" kern="1200" dirty="0"/>
        </a:p>
      </dsp:txBody>
      <dsp:txXfrm>
        <a:off x="3587073" y="2799176"/>
        <a:ext cx="1708077" cy="1043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6A480F-3D79-4F65-A9AD-57544ACB81CD}">
      <dsp:nvSpPr>
        <dsp:cNvPr id="0" name=""/>
        <dsp:cNvSpPr/>
      </dsp:nvSpPr>
      <dsp:spPr>
        <a:xfrm>
          <a:off x="1385400" y="0"/>
          <a:ext cx="2279420" cy="2603608"/>
        </a:xfrm>
        <a:prstGeom prst="trapezoid">
          <a:avLst>
            <a:gd name="adj" fmla="val 51776"/>
          </a:avLst>
        </a:prstGeom>
        <a:gradFill rotWithShape="1">
          <a:gsLst>
            <a:gs pos="0">
              <a:schemeClr val="accent1">
                <a:tint val="60000"/>
                <a:satMod val="160000"/>
              </a:schemeClr>
            </a:gs>
            <a:gs pos="46000">
              <a:schemeClr val="accent1">
                <a:tint val="86000"/>
                <a:satMod val="160000"/>
              </a:schemeClr>
            </a:gs>
            <a:gs pos="100000">
              <a:schemeClr val="accent1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38200" prst="relaxedInset"/>
          <a:contourClr>
            <a:schemeClr val="accent1"/>
          </a:contourClr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Кредитные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риски</a:t>
          </a:r>
          <a:endParaRPr lang="ru-RU" sz="1800" kern="1200" dirty="0"/>
        </a:p>
      </dsp:txBody>
      <dsp:txXfrm>
        <a:off x="1385400" y="0"/>
        <a:ext cx="2279420" cy="2603608"/>
      </dsp:txXfrm>
    </dsp:sp>
    <dsp:sp modelId="{50FFF377-777D-47EE-A642-A4D9E7B3D573}">
      <dsp:nvSpPr>
        <dsp:cNvPr id="0" name=""/>
        <dsp:cNvSpPr/>
      </dsp:nvSpPr>
      <dsp:spPr>
        <a:xfrm>
          <a:off x="775787" y="2592128"/>
          <a:ext cx="3432722" cy="1255114"/>
        </a:xfrm>
        <a:prstGeom prst="trapezoid">
          <a:avLst>
            <a:gd name="adj" fmla="val 4533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Операционный риск</a:t>
          </a:r>
          <a:endParaRPr lang="ru-RU" sz="1800" kern="1200" dirty="0"/>
        </a:p>
      </dsp:txBody>
      <dsp:txXfrm>
        <a:off x="1376513" y="2592128"/>
        <a:ext cx="2231269" cy="1255114"/>
      </dsp:txXfrm>
    </dsp:sp>
    <dsp:sp modelId="{48744F02-17EF-4D35-B11E-134D6F9B3B76}">
      <dsp:nvSpPr>
        <dsp:cNvPr id="0" name=""/>
        <dsp:cNvSpPr/>
      </dsp:nvSpPr>
      <dsp:spPr>
        <a:xfrm>
          <a:off x="0" y="3858722"/>
          <a:ext cx="5042998" cy="1703876"/>
        </a:xfrm>
        <a:prstGeom prst="trapezoid">
          <a:avLst>
            <a:gd name="adj" fmla="val 4533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1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Рыночные риски и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риск ликвидности</a:t>
          </a:r>
          <a:endParaRPr lang="ru-RU" sz="1800" kern="1200" dirty="0"/>
        </a:p>
      </dsp:txBody>
      <dsp:txXfrm>
        <a:off x="882524" y="3858722"/>
        <a:ext cx="3277948" cy="17038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10388183" y="5037214"/>
            <a:ext cx="1892511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720726" y="776110"/>
            <a:ext cx="10750549" cy="1469685"/>
          </a:xfrm>
        </p:spPr>
        <p:txBody>
          <a:bodyPr anchor="b">
            <a:normAutofit/>
          </a:bodyPr>
          <a:lstStyle>
            <a:lvl1pPr algn="r">
              <a:defRPr sz="4399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20726" y="2249759"/>
            <a:ext cx="10750549" cy="2168818"/>
          </a:xfrm>
        </p:spPr>
        <p:txBody>
          <a:bodyPr>
            <a:normAutofit/>
          </a:bodyPr>
          <a:lstStyle>
            <a:lvl1pPr marL="0" marR="36569" indent="0" algn="r">
              <a:spcBef>
                <a:spcPts val="0"/>
              </a:spcBef>
              <a:buNone/>
              <a:defRPr sz="240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109" indent="0" algn="ctr">
              <a:buNone/>
            </a:lvl2pPr>
            <a:lvl3pPr marL="914217" indent="0" algn="ctr">
              <a:buNone/>
            </a:lvl3pPr>
            <a:lvl4pPr marL="1371326" indent="0" algn="ctr">
              <a:buNone/>
            </a:lvl4pPr>
            <a:lvl5pPr marL="1828434" indent="0" algn="ctr">
              <a:buNone/>
            </a:lvl5pPr>
            <a:lvl6pPr marL="2285543" indent="0" algn="ctr">
              <a:buNone/>
            </a:lvl6pPr>
            <a:lvl7pPr marL="2742651" indent="0" algn="ctr">
              <a:buNone/>
            </a:lvl7pPr>
            <a:lvl8pPr marL="3199760" indent="0" algn="ctr">
              <a:buNone/>
            </a:lvl8pPr>
            <a:lvl9pPr marL="3656868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828800" y="6011266"/>
            <a:ext cx="7721600" cy="365041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D8BD707-D9CF-40AE-B4C6-C98DA3205C0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828800" y="5649398"/>
            <a:ext cx="7721600" cy="365041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 marL="107314">
              <a:lnSpc>
                <a:spcPct val="100000"/>
              </a:lnSpc>
              <a:spcBef>
                <a:spcPts val="170"/>
              </a:spcBef>
            </a:pPr>
            <a:r>
              <a:rPr lang="en-US"/>
              <a:t>Made</a:t>
            </a:r>
            <a:r>
              <a:rPr lang="en-US" spc="-15"/>
              <a:t> </a:t>
            </a:r>
            <a:r>
              <a:rPr lang="en-US"/>
              <a:t>with</a:t>
            </a:r>
            <a:r>
              <a:rPr lang="en-US" spc="-10"/>
              <a:t> Genspark</a:t>
            </a: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lang="en-US" sz="1050"/>
              <a:t>© 2024</a:t>
            </a:r>
            <a:r>
              <a:rPr lang="en-US" sz="1050" spc="5"/>
              <a:t> </a:t>
            </a:r>
            <a:r>
              <a:rPr lang="en-US" sz="1050" spc="-10"/>
              <a:t>ИНЭК-</a:t>
            </a:r>
            <a:r>
              <a:rPr lang="en-US" sz="1050" spc="-25"/>
              <a:t>ИТ</a:t>
            </a:r>
            <a:endParaRPr lang="en-US" sz="105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1189663" y="5750977"/>
            <a:ext cx="670560" cy="365041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122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07314">
              <a:lnSpc>
                <a:spcPct val="100000"/>
              </a:lnSpc>
              <a:spcBef>
                <a:spcPts val="170"/>
              </a:spcBef>
            </a:pPr>
            <a:r>
              <a:rPr lang="en-US"/>
              <a:t>Made</a:t>
            </a:r>
            <a:r>
              <a:rPr lang="en-US" spc="-15"/>
              <a:t> </a:t>
            </a:r>
            <a:r>
              <a:rPr lang="en-US"/>
              <a:t>with</a:t>
            </a:r>
            <a:r>
              <a:rPr lang="en-US" spc="-10"/>
              <a:t> Genspark</a:t>
            </a: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lang="en-US" sz="1050"/>
              <a:t>© 2024</a:t>
            </a:r>
            <a:r>
              <a:rPr lang="en-US" sz="1050" spc="5"/>
              <a:t> </a:t>
            </a:r>
            <a:r>
              <a:rPr lang="en-US" sz="1050" spc="-10"/>
              <a:t>ИНЭК-</a:t>
            </a:r>
            <a:r>
              <a:rPr lang="en-US" sz="1050" spc="-25"/>
              <a:t>ИТ</a:t>
            </a:r>
            <a:endParaRPr lang="en-US" sz="10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768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380912"/>
            <a:ext cx="2540000" cy="548513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0912"/>
            <a:ext cx="8331200" cy="548513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07314">
              <a:lnSpc>
                <a:spcPct val="100000"/>
              </a:lnSpc>
              <a:spcBef>
                <a:spcPts val="170"/>
              </a:spcBef>
            </a:pPr>
            <a:r>
              <a:rPr lang="en-US"/>
              <a:t>Made</a:t>
            </a:r>
            <a:r>
              <a:rPr lang="en-US" spc="-15"/>
              <a:t> </a:t>
            </a:r>
            <a:r>
              <a:rPr lang="en-US"/>
              <a:t>with</a:t>
            </a:r>
            <a:r>
              <a:rPr lang="en-US" spc="-10"/>
              <a:t> Genspark</a:t>
            </a: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lang="en-US" sz="1050"/>
              <a:t>© 2024</a:t>
            </a:r>
            <a:r>
              <a:rPr lang="en-US" sz="1050" spc="5"/>
              <a:t> </a:t>
            </a:r>
            <a:r>
              <a:rPr lang="en-US" sz="1050" spc="-10"/>
              <a:t>ИНЭК-</a:t>
            </a:r>
            <a:r>
              <a:rPr lang="en-US" sz="1050" spc="-25"/>
              <a:t>ИТ</a:t>
            </a:r>
            <a:endParaRPr lang="en-US" sz="10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537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1" i="0">
                <a:solidFill>
                  <a:srgbClr val="1C6F41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50" b="0" i="0">
                <a:solidFill>
                  <a:srgbClr val="4E5E58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pPr marL="107314">
              <a:lnSpc>
                <a:spcPct val="100000"/>
              </a:lnSpc>
              <a:spcBef>
                <a:spcPts val="170"/>
              </a:spcBef>
            </a:pPr>
            <a:r>
              <a:rPr dirty="0"/>
              <a:t>Made</a:t>
            </a:r>
            <a:r>
              <a:rPr spc="-15" dirty="0"/>
              <a:t> </a:t>
            </a:r>
            <a:r>
              <a:rPr dirty="0"/>
              <a:t>with</a:t>
            </a:r>
            <a:r>
              <a:rPr spc="-10" dirty="0"/>
              <a:t> Genspark</a:t>
            </a: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050" dirty="0"/>
              <a:t>© 2024</a:t>
            </a:r>
            <a:r>
              <a:rPr sz="1050" spc="5" dirty="0"/>
              <a:t> </a:t>
            </a:r>
            <a:r>
              <a:rPr sz="1050" spc="-10" dirty="0"/>
              <a:t>ИНЭК-</a:t>
            </a:r>
            <a:r>
              <a:rPr sz="1050" spc="-25" dirty="0"/>
              <a:t>ИТ</a:t>
            </a:r>
            <a:endParaRPr sz="105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1606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3648"/>
            <a:ext cx="10972800" cy="46471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107314">
              <a:lnSpc>
                <a:spcPct val="100000"/>
              </a:lnSpc>
              <a:spcBef>
                <a:spcPts val="170"/>
              </a:spcBef>
            </a:pPr>
            <a:r>
              <a:rPr lang="en-US"/>
              <a:t>Made</a:t>
            </a:r>
            <a:r>
              <a:rPr lang="en-US" spc="-15"/>
              <a:t> </a:t>
            </a:r>
            <a:r>
              <a:rPr lang="en-US"/>
              <a:t>with</a:t>
            </a:r>
            <a:r>
              <a:rPr lang="en-US" spc="-10"/>
              <a:t> Genspark</a:t>
            </a: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lang="en-US" sz="1050"/>
              <a:t>© 2024</a:t>
            </a:r>
            <a:r>
              <a:rPr lang="en-US" sz="1050" spc="5"/>
              <a:t> </a:t>
            </a:r>
            <a:r>
              <a:rPr lang="en-US" sz="1050" spc="-10"/>
              <a:t>ИНЭК-</a:t>
            </a:r>
            <a:r>
              <a:rPr lang="en-US" sz="1050" spc="-25"/>
              <a:t>ИТ</a:t>
            </a:r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3762591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9379" y="7034"/>
            <a:ext cx="12173243" cy="6835317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217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10388183" y="93565"/>
            <a:ext cx="1892511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4176" y="6361228"/>
            <a:ext cx="2844800" cy="304729"/>
          </a:xfrm>
        </p:spPr>
        <p:txBody>
          <a:bodyPr/>
          <a:lstStyle/>
          <a:p>
            <a:fld id="{1D8BD707-D9CF-40AE-B4C6-C98DA3205C0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92502" y="6365197"/>
            <a:ext cx="5680075" cy="300761"/>
          </a:xfrm>
        </p:spPr>
        <p:txBody>
          <a:bodyPr/>
          <a:lstStyle/>
          <a:p>
            <a:pPr marL="107314">
              <a:lnSpc>
                <a:spcPct val="100000"/>
              </a:lnSpc>
              <a:spcBef>
                <a:spcPts val="170"/>
              </a:spcBef>
            </a:pPr>
            <a:r>
              <a:rPr lang="en-US"/>
              <a:t>Made</a:t>
            </a:r>
            <a:r>
              <a:rPr lang="en-US" spc="-15"/>
              <a:t> </a:t>
            </a:r>
            <a:r>
              <a:rPr lang="en-US"/>
              <a:t>with</a:t>
            </a:r>
            <a:r>
              <a:rPr lang="en-US" spc="-10"/>
              <a:t> Genspark</a:t>
            </a: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lang="en-US" sz="1050"/>
              <a:t>© 2024</a:t>
            </a:r>
            <a:r>
              <a:rPr lang="en-US" sz="1050" spc="5"/>
              <a:t> </a:t>
            </a:r>
            <a:r>
              <a:rPr lang="en-US" sz="1050" spc="-10"/>
              <a:t>ИНЭК-</a:t>
            </a:r>
            <a:r>
              <a:rPr lang="en-US" sz="1050" spc="-25"/>
              <a:t>ИТ</a:t>
            </a:r>
            <a:endParaRPr lang="en-US" sz="10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68075" y="809438"/>
            <a:ext cx="670560" cy="300761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8625060" y="9379"/>
            <a:ext cx="3563815" cy="189977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" y="7034"/>
            <a:ext cx="12182621" cy="6842349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71403"/>
            <a:ext cx="9652000" cy="1361760"/>
          </a:xfrm>
        </p:spPr>
        <p:txBody>
          <a:bodyPr anchor="ctr"/>
          <a:lstStyle>
            <a:lvl1pPr marL="0" algn="l">
              <a:buNone/>
              <a:defRPr sz="3599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633158"/>
            <a:ext cx="5181600" cy="2285471"/>
          </a:xfrm>
        </p:spPr>
        <p:txBody>
          <a:bodyPr anchor="t"/>
          <a:lstStyle>
            <a:lvl1pPr marL="54853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423436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23648"/>
            <a:ext cx="5384800" cy="4723307"/>
          </a:xfrm>
        </p:spPr>
        <p:txBody>
          <a:bodyPr/>
          <a:lstStyle>
            <a:lvl1pPr>
              <a:defRPr sz="25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523648"/>
            <a:ext cx="5384800" cy="4723307"/>
          </a:xfrm>
        </p:spPr>
        <p:txBody>
          <a:bodyPr/>
          <a:lstStyle>
            <a:lvl1pPr>
              <a:defRPr sz="25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107314">
              <a:lnSpc>
                <a:spcPct val="100000"/>
              </a:lnSpc>
              <a:spcBef>
                <a:spcPts val="170"/>
              </a:spcBef>
            </a:pPr>
            <a:r>
              <a:rPr lang="en-US"/>
              <a:t>Made</a:t>
            </a:r>
            <a:r>
              <a:rPr lang="en-US" spc="-15"/>
              <a:t> </a:t>
            </a:r>
            <a:r>
              <a:rPr lang="en-US"/>
              <a:t>with</a:t>
            </a:r>
            <a:r>
              <a:rPr lang="en-US" spc="-10"/>
              <a:t> Genspark</a:t>
            </a: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lang="en-US" sz="1050"/>
              <a:t>© 2024</a:t>
            </a:r>
            <a:r>
              <a:rPr lang="en-US" sz="1050" spc="5"/>
              <a:t> </a:t>
            </a:r>
            <a:r>
              <a:rPr lang="en-US" sz="1050" spc="-10"/>
              <a:t>ИНЭК-</a:t>
            </a:r>
            <a:r>
              <a:rPr lang="en-US" sz="1050" spc="-25"/>
              <a:t>ИТ</a:t>
            </a:r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3601789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931" y="290665"/>
            <a:ext cx="1422400" cy="5956289"/>
          </a:xfrm>
        </p:spPr>
        <p:txBody>
          <a:bodyPr vert="vert270" anchor="b"/>
          <a:lstStyle>
            <a:lvl1pPr marL="0" algn="ctr">
              <a:defRPr sz="3299" b="0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0009" y="290665"/>
            <a:ext cx="774699" cy="2908995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820009" y="3426331"/>
            <a:ext cx="774699" cy="2820623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696307" y="290665"/>
            <a:ext cx="9144000" cy="2896805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6307" y="3350149"/>
            <a:ext cx="9144000" cy="28968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107314">
              <a:lnSpc>
                <a:spcPct val="100000"/>
              </a:lnSpc>
              <a:spcBef>
                <a:spcPts val="170"/>
              </a:spcBef>
            </a:pPr>
            <a:r>
              <a:rPr lang="en-US"/>
              <a:t>Made</a:t>
            </a:r>
            <a:r>
              <a:rPr lang="en-US" spc="-15"/>
              <a:t> </a:t>
            </a:r>
            <a:r>
              <a:rPr lang="en-US"/>
              <a:t>with</a:t>
            </a:r>
            <a:r>
              <a:rPr lang="en-US" spc="-10"/>
              <a:t> Genspark</a:t>
            </a: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lang="en-US" sz="1050"/>
              <a:t>© 2024</a:t>
            </a:r>
            <a:r>
              <a:rPr lang="en-US" sz="1050" spc="5"/>
              <a:t> </a:t>
            </a:r>
            <a:r>
              <a:rPr lang="en-US" sz="1050" spc="-10"/>
              <a:t>ИНЭК-</a:t>
            </a:r>
            <a:r>
              <a:rPr lang="en-US" sz="1050" spc="-25"/>
              <a:t>ИТ</a:t>
            </a:r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4122414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107314">
              <a:lnSpc>
                <a:spcPct val="100000"/>
              </a:lnSpc>
              <a:spcBef>
                <a:spcPts val="170"/>
              </a:spcBef>
            </a:pPr>
            <a:r>
              <a:rPr lang="en-US"/>
              <a:t>Made</a:t>
            </a:r>
            <a:r>
              <a:rPr lang="en-US" spc="-15"/>
              <a:t> </a:t>
            </a:r>
            <a:r>
              <a:rPr lang="en-US"/>
              <a:t>with</a:t>
            </a:r>
            <a:r>
              <a:rPr lang="en-US" spc="-10"/>
              <a:t> Genspark</a:t>
            </a: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lang="en-US" sz="1050"/>
              <a:t>© 2024</a:t>
            </a:r>
            <a:r>
              <a:rPr lang="en-US" sz="1050" spc="5"/>
              <a:t> </a:t>
            </a:r>
            <a:r>
              <a:rPr lang="en-US" sz="1050" spc="-10"/>
              <a:t>ИНЭК-</a:t>
            </a:r>
            <a:r>
              <a:rPr lang="en-US" sz="1050" spc="-25"/>
              <a:t>ИТ</a:t>
            </a:r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970891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107314">
              <a:lnSpc>
                <a:spcPct val="100000"/>
              </a:lnSpc>
              <a:spcBef>
                <a:spcPts val="170"/>
              </a:spcBef>
            </a:pPr>
            <a:r>
              <a:rPr lang="en-US"/>
              <a:t>Made</a:t>
            </a:r>
            <a:r>
              <a:rPr lang="en-US" spc="-15"/>
              <a:t> </a:t>
            </a:r>
            <a:r>
              <a:rPr lang="en-US"/>
              <a:t>with</a:t>
            </a:r>
            <a:r>
              <a:rPr lang="en-US" spc="-10"/>
              <a:t> Genspark</a:t>
            </a: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lang="en-US" sz="1050"/>
              <a:t>© 2024</a:t>
            </a:r>
            <a:r>
              <a:rPr lang="en-US" sz="1050" spc="5"/>
              <a:t> </a:t>
            </a:r>
            <a:r>
              <a:rPr lang="en-US" sz="1050" spc="-10"/>
              <a:t>ИНЭК-</a:t>
            </a:r>
            <a:r>
              <a:rPr lang="en-US" sz="1050" spc="-25"/>
              <a:t>ИТ</a:t>
            </a:r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4255937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" y="367580"/>
            <a:ext cx="1219200" cy="5881744"/>
          </a:xfrm>
        </p:spPr>
        <p:txBody>
          <a:bodyPr vert="vert270" anchor="b"/>
          <a:lstStyle>
            <a:lvl1pPr marL="0" marR="18284" algn="r">
              <a:spcBef>
                <a:spcPts val="0"/>
              </a:spcBef>
              <a:buNone/>
              <a:defRPr sz="2899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514475" y="367580"/>
            <a:ext cx="3251200" cy="5881744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868333" y="319966"/>
            <a:ext cx="7034784" cy="5926988"/>
          </a:xfrm>
        </p:spPr>
        <p:txBody>
          <a:bodyPr/>
          <a:lstStyle>
            <a:lvl1pPr>
              <a:spcBef>
                <a:spcPts val="0"/>
              </a:spcBef>
              <a:defRPr sz="2999"/>
            </a:lvl1pPr>
            <a:lvl2pPr>
              <a:defRPr sz="2599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107314">
              <a:lnSpc>
                <a:spcPct val="100000"/>
              </a:lnSpc>
              <a:spcBef>
                <a:spcPts val="170"/>
              </a:spcBef>
            </a:pPr>
            <a:r>
              <a:rPr lang="en-US"/>
              <a:t>Made</a:t>
            </a:r>
            <a:r>
              <a:rPr lang="en-US" spc="-15"/>
              <a:t> </a:t>
            </a:r>
            <a:r>
              <a:rPr lang="en-US"/>
              <a:t>with</a:t>
            </a:r>
            <a:r>
              <a:rPr lang="en-US" spc="-10"/>
              <a:t> Genspark</a:t>
            </a: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lang="en-US" sz="1050"/>
              <a:t>© 2024</a:t>
            </a:r>
            <a:r>
              <a:rPr lang="en-US" sz="1050" spc="5"/>
              <a:t> </a:t>
            </a:r>
            <a:r>
              <a:rPr lang="en-US" sz="1050" spc="-10"/>
              <a:t>ИНЭК-</a:t>
            </a:r>
            <a:r>
              <a:rPr lang="en-US" sz="1050" spc="-25"/>
              <a:t>ИТ</a:t>
            </a:r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98147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608" y="150861"/>
            <a:ext cx="1219200" cy="6096093"/>
          </a:xfrm>
        </p:spPr>
        <p:txBody>
          <a:bodyPr vert="vert270" anchor="b"/>
          <a:lstStyle>
            <a:lvl1pPr marL="0" algn="l">
              <a:buNone/>
              <a:defRPr sz="2999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17649" y="373879"/>
            <a:ext cx="9777984" cy="5263616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199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0" y="5637495"/>
            <a:ext cx="9777984" cy="609459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marL="107314">
              <a:lnSpc>
                <a:spcPct val="100000"/>
              </a:lnSpc>
              <a:spcBef>
                <a:spcPts val="170"/>
              </a:spcBef>
            </a:pPr>
            <a:r>
              <a:rPr lang="en-US"/>
              <a:t>Made</a:t>
            </a:r>
            <a:r>
              <a:rPr lang="en-US" spc="-15"/>
              <a:t> </a:t>
            </a:r>
            <a:r>
              <a:rPr lang="en-US"/>
              <a:t>with</a:t>
            </a:r>
            <a:r>
              <a:rPr lang="en-US" spc="-10"/>
              <a:t> Genspark</a:t>
            </a: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lang="en-US" sz="1050"/>
              <a:t>© 2024</a:t>
            </a:r>
            <a:r>
              <a:rPr lang="en-US" sz="1050" spc="5"/>
              <a:t> </a:t>
            </a:r>
            <a:r>
              <a:rPr lang="en-US" sz="1050" spc="-10"/>
              <a:t>ИНЭК-</a:t>
            </a:r>
            <a:r>
              <a:rPr lang="en-US" sz="1050" spc="-25"/>
              <a:t>ИТ</a:t>
            </a:r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2414166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9379" y="14066"/>
            <a:ext cx="12173243" cy="6835317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" y="7034"/>
            <a:ext cx="12182621" cy="6842349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8625060" y="4947265"/>
            <a:ext cx="3563815" cy="189977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67432"/>
            <a:ext cx="10972800" cy="1103851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523648"/>
            <a:ext cx="10972800" cy="4647124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388608" y="6364275"/>
            <a:ext cx="2844800" cy="30168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6365197"/>
            <a:ext cx="5680075" cy="30076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 marL="107314">
              <a:lnSpc>
                <a:spcPct val="100000"/>
              </a:lnSpc>
              <a:spcBef>
                <a:spcPts val="170"/>
              </a:spcBef>
            </a:pPr>
            <a:r>
              <a:rPr lang="en-US" dirty="0"/>
              <a:t>Made</a:t>
            </a:r>
            <a:r>
              <a:rPr lang="en-US" spc="-15" dirty="0"/>
              <a:t> </a:t>
            </a:r>
            <a:r>
              <a:rPr lang="en-US" dirty="0"/>
              <a:t>with</a:t>
            </a:r>
            <a:r>
              <a:rPr lang="en-US" spc="-10" dirty="0"/>
              <a:t> </a:t>
            </a:r>
            <a:r>
              <a:rPr lang="en-US" spc="-10" dirty="0" err="1"/>
              <a:t>Genspark</a:t>
            </a:r>
            <a:endParaRPr lang="en-US" spc="-10"/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lang="en-US" sz="1050"/>
              <a:t>© 2024</a:t>
            </a:r>
            <a:r>
              <a:rPr lang="en-US" sz="1050" spc="5"/>
              <a:t> </a:t>
            </a:r>
            <a:r>
              <a:rPr lang="en-US" sz="1050" spc="-10"/>
              <a:t>ИНЭК-</a:t>
            </a:r>
            <a:r>
              <a:rPr lang="en-US" sz="1050" spc="-25"/>
              <a:t>ИТ</a:t>
            </a:r>
            <a:endParaRPr lang="en-US" sz="105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119360" y="6364275"/>
            <a:ext cx="670560" cy="30168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740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marL="484535" algn="l" rtl="0" eaLnBrk="1" latinLnBrk="0" hangingPunct="1">
        <a:spcBef>
          <a:spcPct val="0"/>
        </a:spcBef>
        <a:buNone/>
        <a:defRPr kumimoji="0" sz="4199" kern="1200">
          <a:ln w="6350"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447966" indent="-383971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2999" kern="1200">
          <a:solidFill>
            <a:schemeClr val="tx1"/>
          </a:solidFill>
          <a:latin typeface="+mn-lt"/>
          <a:ea typeface="+mn-ea"/>
          <a:cs typeface="+mn-cs"/>
        </a:defRPr>
      </a:lvl1pPr>
      <a:lvl2pPr marL="822795" indent="-285693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599" kern="1200">
          <a:solidFill>
            <a:schemeClr val="tx1"/>
          </a:solidFill>
          <a:latin typeface="+mn-lt"/>
          <a:ea typeface="+mn-ea"/>
          <a:cs typeface="+mn-cs"/>
        </a:defRPr>
      </a:lvl2pPr>
      <a:lvl3pPr marL="1106203" indent="-228554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26" indent="-21027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99880" indent="-21027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434" indent="-21027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415" indent="-21027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5543" indent="-182843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097" indent="-182843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2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3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5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6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hyperlink" Target="mailto:support@inec.ru" TargetMode="External"/><Relationship Id="rId7" Type="http://schemas.openxmlformats.org/officeDocument/2006/relationships/image" Target="../media/image7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://www.inec.ru/" TargetMode="External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gi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0" y="1434243"/>
            <a:ext cx="12192000" cy="34599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ru-RU" sz="3200" dirty="0">
                <a:latin typeface="Constantia" panose="02030602050306030303" pitchFamily="18" charset="0"/>
              </a:rPr>
              <a:t>Современные подходы </a:t>
            </a:r>
            <a:r>
              <a:rPr lang="en-US" sz="3200" dirty="0">
                <a:latin typeface="Constantia" panose="02030602050306030303" pitchFamily="18" charset="0"/>
              </a:rPr>
              <a:t/>
            </a:r>
            <a:br>
              <a:rPr lang="en-US" sz="3200" dirty="0">
                <a:latin typeface="Constantia" panose="02030602050306030303" pitchFamily="18" charset="0"/>
              </a:rPr>
            </a:br>
            <a:r>
              <a:rPr lang="ru-RU" sz="3200" dirty="0">
                <a:latin typeface="Constantia" panose="02030602050306030303" pitchFamily="18" charset="0"/>
              </a:rPr>
              <a:t>к  аналитической работе </a:t>
            </a:r>
            <a:r>
              <a:rPr lang="en-US" sz="3200" dirty="0">
                <a:latin typeface="Constantia" panose="02030602050306030303" pitchFamily="18" charset="0"/>
              </a:rPr>
              <a:t/>
            </a:r>
            <a:br>
              <a:rPr lang="en-US" sz="3200" dirty="0">
                <a:latin typeface="Constantia" panose="02030602050306030303" pitchFamily="18" charset="0"/>
              </a:rPr>
            </a:br>
            <a:r>
              <a:rPr lang="ru-RU" sz="3200" dirty="0">
                <a:latin typeface="Constantia" panose="02030602050306030303" pitchFamily="18" charset="0"/>
              </a:rPr>
              <a:t>и оценке </a:t>
            </a:r>
            <a:r>
              <a:rPr lang="ru-RU" sz="3200" dirty="0" smtClean="0">
                <a:latin typeface="Constantia" panose="02030602050306030303" pitchFamily="18" charset="0"/>
              </a:rPr>
              <a:t>рисков </a:t>
            </a:r>
            <a:r>
              <a:rPr lang="ru-RU" sz="3200" spc="-10" dirty="0"/>
              <a:t/>
            </a:r>
            <a:br>
              <a:rPr lang="ru-RU" sz="3200" spc="-10" dirty="0"/>
            </a:br>
            <a:r>
              <a:rPr lang="ru-RU" sz="32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Программный </a:t>
            </a:r>
            <a:r>
              <a:rPr lang="ru-RU" sz="3200" dirty="0">
                <a:solidFill>
                  <a:schemeClr val="tx1"/>
                </a:solidFill>
                <a:latin typeface="Constantia" panose="02030602050306030303" pitchFamily="18" charset="0"/>
              </a:rPr>
              <a:t>комплекс </a:t>
            </a:r>
            <a:br>
              <a:rPr lang="ru-RU" sz="3200" dirty="0">
                <a:solidFill>
                  <a:schemeClr val="tx1"/>
                </a:solidFill>
                <a:latin typeface="Constantia" panose="02030602050306030303" pitchFamily="18" charset="0"/>
              </a:rPr>
            </a:br>
            <a:r>
              <a:rPr lang="ru-RU" sz="3200" dirty="0">
                <a:solidFill>
                  <a:schemeClr val="tx1"/>
                </a:solidFill>
                <a:latin typeface="Constantia" panose="02030602050306030303" pitchFamily="18" charset="0"/>
              </a:rPr>
              <a:t>«Финансовый риск–менеджер версия </a:t>
            </a:r>
            <a:r>
              <a:rPr lang="ru-RU" sz="3200" dirty="0">
                <a:solidFill>
                  <a:schemeClr val="tx1"/>
                </a:solidFill>
                <a:latin typeface="Calibri" panose="020F0502020204030204" pitchFamily="34" charset="0"/>
              </a:rPr>
              <a:t>3.3</a:t>
            </a:r>
            <a:r>
              <a:rPr lang="ru-RU" sz="32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»</a:t>
            </a:r>
            <a:br>
              <a:rPr lang="ru-RU" sz="3200" dirty="0" smtClean="0">
                <a:solidFill>
                  <a:schemeClr val="tx1"/>
                </a:solidFill>
                <a:latin typeface="Constantia" panose="02030602050306030303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(ПК «ФРМ </a:t>
            </a:r>
            <a:r>
              <a:rPr lang="ru-RU" sz="3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3.3</a:t>
            </a:r>
            <a:r>
              <a:rPr lang="ru-RU" sz="3200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»)</a:t>
            </a:r>
            <a:r>
              <a:rPr lang="ru-RU" sz="3200" dirty="0">
                <a:solidFill>
                  <a:schemeClr val="tx1"/>
                </a:solidFill>
                <a:latin typeface="Constantia" panose="02030602050306030303" pitchFamily="18" charset="0"/>
              </a:rPr>
              <a:t/>
            </a:r>
            <a:br>
              <a:rPr lang="ru-RU" sz="3200" dirty="0">
                <a:solidFill>
                  <a:schemeClr val="tx1"/>
                </a:solidFill>
                <a:latin typeface="Constantia" panose="02030602050306030303" pitchFamily="18" charset="0"/>
              </a:rPr>
            </a:br>
            <a:endParaRPr sz="3200" dirty="0"/>
          </a:p>
        </p:txBody>
      </p:sp>
      <p:sp>
        <p:nvSpPr>
          <p:cNvPr id="8" name="object 8"/>
          <p:cNvSpPr txBox="1"/>
          <p:nvPr/>
        </p:nvSpPr>
        <p:spPr>
          <a:xfrm>
            <a:off x="2590800" y="4328081"/>
            <a:ext cx="7356475" cy="35189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ctr">
              <a:lnSpc>
                <a:spcPct val="118800"/>
              </a:lnSpc>
              <a:spcBef>
                <a:spcPts val="90"/>
              </a:spcBef>
            </a:pPr>
            <a:r>
              <a:rPr lang="ru-RU" sz="2000" b="1" dirty="0">
                <a:latin typeface="Constantia" panose="02030602050306030303" pitchFamily="18" charset="0"/>
              </a:rPr>
              <a:t>Система контроля и управления рисками</a:t>
            </a:r>
            <a:endParaRPr sz="1700" dirty="0">
              <a:latin typeface="Segoe UI"/>
              <a:cs typeface="Segoe UI"/>
            </a:endParaRPr>
          </a:p>
        </p:txBody>
      </p:sp>
      <p:pic>
        <p:nvPicPr>
          <p:cNvPr id="12" name="Picture 2" descr="https://inec.ru/images_new/logo.gif">
            <a:extLst>
              <a:ext uri="{FF2B5EF4-FFF2-40B4-BE49-F238E27FC236}">
                <a16:creationId xmlns="" xmlns:a16="http://schemas.microsoft.com/office/drawing/2014/main" id="{90AA506F-FE2F-49BA-4A89-316D6D4136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7671" y="128233"/>
            <a:ext cx="1557943" cy="626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7200" y="236269"/>
            <a:ext cx="98298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3200">
                <a:latin typeface="Constantia" panose="02030602050306030303" pitchFamily="18" charset="0"/>
              </a:rPr>
              <a:t>Вывод итоговых аналитических отчетов</a:t>
            </a:r>
            <a:endParaRPr sz="3200" dirty="0">
              <a:latin typeface="Constantia" panose="02030602050306030303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B2CE7675-1C60-DC8D-ECEF-3F2BD4E4E8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1800" y="213276"/>
            <a:ext cx="1326015" cy="535606"/>
          </a:xfrm>
          <a:prstGeom prst="rect">
            <a:avLst/>
          </a:prstGeom>
        </p:spPr>
      </p:pic>
      <p:sp>
        <p:nvSpPr>
          <p:cNvPr id="12" name="object 39"/>
          <p:cNvSpPr txBox="1"/>
          <p:nvPr/>
        </p:nvSpPr>
        <p:spPr>
          <a:xfrm>
            <a:off x="586364" y="6476206"/>
            <a:ext cx="1118831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lang="ru-RU" sz="1150" spc="-25" dirty="0" smtClean="0">
                <a:solidFill>
                  <a:srgbClr val="A0AEBF"/>
                </a:solidFill>
                <a:latin typeface="Roboto"/>
                <a:cs typeface="Roboto"/>
              </a:rPr>
              <a:t>ПК «ФРМ 3.3»</a:t>
            </a:r>
            <a:endParaRPr sz="1150" dirty="0">
              <a:latin typeface="Roboto"/>
              <a:cs typeface="Roboto"/>
            </a:endParaRPr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gray">
          <a:xfrm>
            <a:off x="133268" y="1067084"/>
            <a:ext cx="10610932" cy="1203381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6471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6"/>
          <p:cNvSpPr>
            <a:spLocks noChangeArrowheads="1"/>
          </p:cNvSpPr>
          <p:nvPr/>
        </p:nvSpPr>
        <p:spPr bwMode="gray">
          <a:xfrm>
            <a:off x="339572" y="1179673"/>
            <a:ext cx="3050774" cy="1090792"/>
          </a:xfrm>
          <a:prstGeom prst="roundRect">
            <a:avLst>
              <a:gd name="adj" fmla="val 11921"/>
            </a:avLst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sz="1600" b="1" dirty="0">
                <a:solidFill>
                  <a:srgbClr val="000000"/>
                </a:solidFill>
              </a:rPr>
              <a:t>В </a:t>
            </a:r>
            <a:r>
              <a:rPr lang="ru-RU" sz="1600" b="1" dirty="0" smtClean="0">
                <a:solidFill>
                  <a:srgbClr val="000000"/>
                </a:solidFill>
              </a:rPr>
              <a:t>Блоке </a:t>
            </a:r>
          </a:p>
          <a:p>
            <a:pPr algn="ctr" eaLnBrk="0" hangingPunct="0"/>
            <a:r>
              <a:rPr lang="ru-RU" sz="1600" b="1" dirty="0" smtClean="0">
                <a:solidFill>
                  <a:srgbClr val="000000"/>
                </a:solidFill>
              </a:rPr>
              <a:t>«Финансово-экономический</a:t>
            </a:r>
          </a:p>
          <a:p>
            <a:pPr algn="ctr" eaLnBrk="0" hangingPunct="0"/>
            <a:r>
              <a:rPr lang="ru-RU" sz="1600" b="1" dirty="0" smtClean="0">
                <a:solidFill>
                  <a:srgbClr val="000000"/>
                </a:solidFill>
              </a:rPr>
              <a:t>анализ</a:t>
            </a:r>
            <a:r>
              <a:rPr lang="ru-RU" sz="1600" b="1" dirty="0">
                <a:solidFill>
                  <a:srgbClr val="000000"/>
                </a:solidFill>
              </a:rPr>
              <a:t>»</a:t>
            </a: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gray">
          <a:xfrm>
            <a:off x="3733800" y="1309807"/>
            <a:ext cx="65532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1600" dirty="0" smtClean="0">
                <a:solidFill>
                  <a:srgbClr val="000000"/>
                </a:solidFill>
                <a:latin typeface="+mn-lt"/>
              </a:rPr>
              <a:t>Виртуальная таблица с возможностью подробного изучения состава рассчитываемых показателей с функцией </a:t>
            </a:r>
            <a:r>
              <a:rPr lang="en-US" sz="1600" dirty="0" smtClean="0">
                <a:solidFill>
                  <a:srgbClr val="000000"/>
                </a:solidFill>
                <a:latin typeface="+mn-lt"/>
              </a:rPr>
              <a:t>drill</a:t>
            </a:r>
            <a:r>
              <a:rPr lang="ru-RU" sz="1600" dirty="0" smtClean="0">
                <a:solidFill>
                  <a:srgbClr val="000000"/>
                </a:solidFill>
                <a:latin typeface="+mn-lt"/>
              </a:rPr>
              <a:t>-</a:t>
            </a:r>
            <a:r>
              <a:rPr lang="en-US" sz="1600" dirty="0" smtClean="0">
                <a:solidFill>
                  <a:srgbClr val="000000"/>
                </a:solidFill>
                <a:latin typeface="+mn-lt"/>
              </a:rPr>
              <a:t>down</a:t>
            </a:r>
            <a:r>
              <a:rPr lang="ru-RU" sz="1600" dirty="0" smtClean="0">
                <a:solidFill>
                  <a:srgbClr val="000000"/>
                </a:solidFill>
                <a:latin typeface="+mn-lt"/>
              </a:rPr>
              <a:t>.</a:t>
            </a:r>
            <a:endParaRPr lang="en-US" sz="1600" dirty="0">
              <a:solidFill>
                <a:srgbClr val="000000"/>
              </a:solidFill>
              <a:latin typeface="+mn-lt"/>
            </a:endParaRPr>
          </a:p>
        </p:txBody>
      </p:sp>
      <p:grpSp>
        <p:nvGrpSpPr>
          <p:cNvPr id="18" name="Group 10"/>
          <p:cNvGrpSpPr>
            <a:grpSpLocks/>
          </p:cNvGrpSpPr>
          <p:nvPr/>
        </p:nvGrpSpPr>
        <p:grpSpPr bwMode="auto">
          <a:xfrm>
            <a:off x="133268" y="2818102"/>
            <a:ext cx="10687131" cy="1454034"/>
            <a:chOff x="912" y="2016"/>
            <a:chExt cx="3984" cy="912"/>
          </a:xfrm>
        </p:grpSpPr>
        <p:sp>
          <p:nvSpPr>
            <p:cNvPr id="19" name="AutoShape 11"/>
            <p:cNvSpPr>
              <a:spLocks noChangeArrowheads="1"/>
            </p:cNvSpPr>
            <p:nvPr/>
          </p:nvSpPr>
          <p:spPr bwMode="gray">
            <a:xfrm>
              <a:off x="912" y="2016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20" name="Group 12"/>
            <p:cNvGrpSpPr>
              <a:grpSpLocks/>
            </p:cNvGrpSpPr>
            <p:nvPr/>
          </p:nvGrpSpPr>
          <p:grpSpPr bwMode="auto">
            <a:xfrm>
              <a:off x="961" y="2100"/>
              <a:ext cx="1158" cy="733"/>
              <a:chOff x="961" y="2100"/>
              <a:chExt cx="1158" cy="733"/>
            </a:xfrm>
          </p:grpSpPr>
          <p:sp>
            <p:nvSpPr>
              <p:cNvPr id="22" name="AutoShape 13"/>
              <p:cNvSpPr>
                <a:spLocks noChangeArrowheads="1"/>
              </p:cNvSpPr>
              <p:nvPr/>
            </p:nvSpPr>
            <p:spPr bwMode="gray">
              <a:xfrm>
                <a:off x="975" y="2100"/>
                <a:ext cx="1144" cy="733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3">
                      <a:lumMod val="20000"/>
                      <a:lumOff val="80000"/>
                    </a:schemeClr>
                  </a:gs>
                  <a:gs pos="100000">
                    <a:schemeClr val="accent3">
                      <a:lumMod val="75000"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" name="Freeform 14"/>
              <p:cNvSpPr>
                <a:spLocks/>
              </p:cNvSpPr>
              <p:nvPr/>
            </p:nvSpPr>
            <p:spPr bwMode="gray">
              <a:xfrm>
                <a:off x="1047" y="2148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gamma/>
                      <a:tint val="42353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Text Box 15"/>
              <p:cNvSpPr txBox="1">
                <a:spLocks noChangeArrowheads="1"/>
              </p:cNvSpPr>
              <p:nvPr/>
            </p:nvSpPr>
            <p:spPr bwMode="gray">
              <a:xfrm>
                <a:off x="961" y="2235"/>
                <a:ext cx="1158" cy="36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 eaLnBrk="0" hangingPunct="0"/>
                <a:r>
                  <a:rPr lang="ru-RU" sz="1600" b="1" dirty="0" smtClean="0">
                    <a:solidFill>
                      <a:srgbClr val="000000"/>
                    </a:solidFill>
                    <a:latin typeface="+mj-lt"/>
                  </a:rPr>
                  <a:t>В Блоке </a:t>
                </a:r>
              </a:p>
              <a:p>
                <a:pPr algn="ctr" eaLnBrk="0" hangingPunct="0"/>
                <a:r>
                  <a:rPr lang="ru-RU" sz="1600" b="1" dirty="0" smtClean="0">
                    <a:solidFill>
                      <a:srgbClr val="000000"/>
                    </a:solidFill>
                    <a:latin typeface="+mj-lt"/>
                  </a:rPr>
                  <a:t>«Аналитические отчеты»</a:t>
                </a:r>
                <a:endParaRPr lang="ru-RU" sz="1600" b="1" dirty="0">
                  <a:solidFill>
                    <a:srgbClr val="000000"/>
                  </a:solidFill>
                  <a:latin typeface="+mj-lt"/>
                </a:endParaRPr>
              </a:p>
            </p:txBody>
          </p:sp>
        </p:grpSp>
        <p:sp>
          <p:nvSpPr>
            <p:cNvPr id="21" name="Text Box 16"/>
            <p:cNvSpPr txBox="1">
              <a:spLocks noChangeArrowheads="1"/>
            </p:cNvSpPr>
            <p:nvPr/>
          </p:nvSpPr>
          <p:spPr bwMode="gray">
            <a:xfrm>
              <a:off x="1872" y="2141"/>
              <a:ext cx="2928" cy="25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3812838" y="2900553"/>
            <a:ext cx="647416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0000"/>
                </a:solidFill>
                <a:latin typeface="+mn-lt"/>
              </a:rPr>
              <a:t>Автоматически генерируемые текстовые документы</a:t>
            </a:r>
            <a:r>
              <a:rPr lang="en-US" sz="1600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latin typeface="+mn-lt"/>
              </a:rPr>
              <a:t>в формате</a:t>
            </a:r>
            <a:r>
              <a:rPr lang="en-US" sz="1600" dirty="0" smtClean="0">
                <a:solidFill>
                  <a:srgbClr val="000000"/>
                </a:solidFill>
                <a:latin typeface="+mn-lt"/>
              </a:rPr>
              <a:t> HTML</a:t>
            </a:r>
            <a:r>
              <a:rPr lang="ru-RU" sz="1600" dirty="0" smtClean="0">
                <a:solidFill>
                  <a:srgbClr val="000000"/>
                </a:solidFill>
                <a:latin typeface="+mn-lt"/>
              </a:rPr>
              <a:t>. Отчет может содержать текст (анализы и выводы), таблицы, графики, информацию из досье организации.</a:t>
            </a:r>
            <a:endParaRPr lang="ru-RU" sz="16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6" name="AutoShape 18"/>
          <p:cNvSpPr>
            <a:spLocks noChangeArrowheads="1"/>
          </p:cNvSpPr>
          <p:nvPr/>
        </p:nvSpPr>
        <p:spPr bwMode="gray">
          <a:xfrm>
            <a:off x="221879" y="4655069"/>
            <a:ext cx="10674721" cy="1158149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8" name="AutoShape 20"/>
          <p:cNvSpPr>
            <a:spLocks noChangeArrowheads="1"/>
          </p:cNvSpPr>
          <p:nvPr/>
        </p:nvSpPr>
        <p:spPr bwMode="gray">
          <a:xfrm>
            <a:off x="402038" y="4819773"/>
            <a:ext cx="2941213" cy="947346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bg2">
                  <a:lumMod val="90000"/>
                </a:schemeClr>
              </a:gs>
              <a:gs pos="100000">
                <a:schemeClr val="bg2">
                  <a:lumMod val="25000"/>
                </a:schemeClr>
              </a:gs>
            </a:gsLst>
            <a:lin ang="5400000" scaled="1"/>
          </a:gra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952852" y="4856162"/>
            <a:ext cx="6334147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 defTabSz="844550">
              <a:lnSpc>
                <a:spcPct val="90000"/>
              </a:lnSpc>
              <a:spcAft>
                <a:spcPct val="15000"/>
              </a:spcAft>
            </a:pPr>
            <a:r>
              <a:rPr lang="ru-RU" sz="1600" dirty="0">
                <a:solidFill>
                  <a:srgbClr val="000000"/>
                </a:solidFill>
              </a:rPr>
              <a:t>Отчеты формируются в формате </a:t>
            </a:r>
            <a:r>
              <a:rPr lang="en-US" sz="1600" dirty="0">
                <a:solidFill>
                  <a:srgbClr val="000000"/>
                </a:solidFill>
              </a:rPr>
              <a:t>MS Excel</a:t>
            </a:r>
            <a:r>
              <a:rPr lang="ru-RU" sz="1600" dirty="0">
                <a:solidFill>
                  <a:srgbClr val="000000"/>
                </a:solidFill>
              </a:rPr>
              <a:t> по заранее настроенным шаблонам. В поставочной версии ПК «ФРМ 3.3» </a:t>
            </a:r>
            <a:r>
              <a:rPr lang="ru-RU" sz="1600" dirty="0" smtClean="0">
                <a:solidFill>
                  <a:srgbClr val="000000"/>
                </a:solidFill>
              </a:rPr>
              <a:t>более 25 </a:t>
            </a:r>
            <a:r>
              <a:rPr lang="ru-RU" sz="1600" dirty="0">
                <a:solidFill>
                  <a:srgbClr val="000000"/>
                </a:solidFill>
              </a:rPr>
              <a:t>готовых шаблонов отчетов.</a:t>
            </a:r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gray">
          <a:xfrm>
            <a:off x="586364" y="4819773"/>
            <a:ext cx="2500597" cy="5841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1600" b="1" dirty="0">
                <a:solidFill>
                  <a:srgbClr val="000000"/>
                </a:solidFill>
                <a:latin typeface="+mj-lt"/>
              </a:rPr>
              <a:t>В Б</a:t>
            </a:r>
            <a:r>
              <a:rPr lang="ru-RU" sz="1600" b="1" dirty="0" smtClean="0">
                <a:solidFill>
                  <a:srgbClr val="000000"/>
                </a:solidFill>
                <a:latin typeface="+mj-lt"/>
              </a:rPr>
              <a:t>локе </a:t>
            </a:r>
          </a:p>
          <a:p>
            <a:pPr algn="ctr" eaLnBrk="0" hangingPunct="0"/>
            <a:r>
              <a:rPr lang="ru-RU" sz="1600" b="1" dirty="0" smtClean="0">
                <a:solidFill>
                  <a:srgbClr val="000000"/>
                </a:solidFill>
                <a:latin typeface="+mj-lt"/>
              </a:rPr>
              <a:t>«</a:t>
            </a:r>
            <a:r>
              <a:rPr lang="ru-RU" sz="1600" b="1" dirty="0">
                <a:solidFill>
                  <a:srgbClr val="000000"/>
                </a:solidFill>
                <a:latin typeface="+mj-lt"/>
              </a:rPr>
              <a:t>Мастер отчетов»</a:t>
            </a:r>
            <a:endParaRPr lang="en-US" sz="1600" b="1" dirty="0">
              <a:solidFill>
                <a:srgbClr val="00000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57200" y="240685"/>
            <a:ext cx="10972800" cy="50911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3200">
                <a:latin typeface="Constantia" panose="02030602050306030303" pitchFamily="18" charset="0"/>
              </a:rPr>
              <a:t>Схема построения текстовых заключений</a:t>
            </a:r>
            <a:endParaRPr sz="3200" dirty="0">
              <a:latin typeface="Constantia" panose="02030602050306030303" pitchFamily="18" charset="0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58800" y="6455541"/>
            <a:ext cx="3781425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lang="ru-RU" sz="1050" spc="-25">
                <a:solidFill>
                  <a:srgbClr val="A0AEBF"/>
                </a:solidFill>
                <a:latin typeface="Roboto"/>
                <a:cs typeface="Roboto"/>
              </a:rPr>
              <a:t>ПК «ФРМ 3.3»</a:t>
            </a:r>
            <a:endParaRPr lang="ru-RU" sz="1050" dirty="0">
              <a:latin typeface="Roboto"/>
              <a:cs typeface="Roboto"/>
            </a:endParaRPr>
          </a:p>
        </p:txBody>
      </p:sp>
      <p:pic>
        <p:nvPicPr>
          <p:cNvPr id="46" name="Рисунок 45">
            <a:extLst>
              <a:ext uri="{FF2B5EF4-FFF2-40B4-BE49-F238E27FC236}">
                <a16:creationId xmlns="" xmlns:a16="http://schemas.microsoft.com/office/drawing/2014/main" id="{7CE8C271-FAF5-0A00-D624-0ACACBC2B1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1292" y="151606"/>
            <a:ext cx="1097415" cy="443269"/>
          </a:xfrm>
          <a:prstGeom prst="rect">
            <a:avLst/>
          </a:prstGeom>
        </p:spPr>
      </p:pic>
      <p:sp>
        <p:nvSpPr>
          <p:cNvPr id="26" name="Oval 9"/>
          <p:cNvSpPr>
            <a:spLocks noChangeArrowheads="1"/>
          </p:cNvSpPr>
          <p:nvPr/>
        </p:nvSpPr>
        <p:spPr bwMode="auto">
          <a:xfrm>
            <a:off x="4268785" y="2735544"/>
            <a:ext cx="2133600" cy="1905000"/>
          </a:xfrm>
          <a:prstGeom prst="ellipse">
            <a:avLst/>
          </a:prstGeom>
          <a:noFill/>
          <a:ln w="219075" algn="ctr">
            <a:gradFill flip="none" rotWithShape="1">
              <a:gsLst>
                <a:gs pos="0">
                  <a:schemeClr val="accent3">
                    <a:lumMod val="0"/>
                    <a:lumOff val="100000"/>
                  </a:schemeClr>
                </a:gs>
                <a:gs pos="35000">
                  <a:schemeClr val="accent3">
                    <a:lumMod val="0"/>
                    <a:lumOff val="100000"/>
                  </a:schemeClr>
                </a:gs>
                <a:gs pos="100000">
                  <a:schemeClr val="accent3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square" anchor="ctr">
            <a:spAutoFit/>
          </a:bodyPr>
          <a:lstStyle/>
          <a:p>
            <a:endParaRPr lang="ru-RU"/>
          </a:p>
        </p:txBody>
      </p:sp>
      <p:sp>
        <p:nvSpPr>
          <p:cNvPr id="30" name="Text Box 37"/>
          <p:cNvSpPr txBox="1">
            <a:spLocks noChangeArrowheads="1"/>
          </p:cNvSpPr>
          <p:nvPr/>
        </p:nvSpPr>
        <p:spPr bwMode="gray">
          <a:xfrm>
            <a:off x="4591050" y="3264953"/>
            <a:ext cx="1679575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1400" b="1" dirty="0" smtClean="0">
                <a:solidFill>
                  <a:srgbClr val="000000"/>
                </a:solidFill>
              </a:rPr>
              <a:t>Блок </a:t>
            </a:r>
            <a:r>
              <a:rPr lang="ru-RU" sz="1300" b="1" dirty="0" smtClean="0">
                <a:solidFill>
                  <a:srgbClr val="000000"/>
                </a:solidFill>
              </a:rPr>
              <a:t>«Аналитические отчеты»</a:t>
            </a:r>
            <a:endParaRPr lang="en-US" sz="1300" b="1" dirty="0">
              <a:solidFill>
                <a:srgbClr val="000000"/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709372" y="3061515"/>
            <a:ext cx="2514600" cy="1331280"/>
          </a:xfrm>
          <a:prstGeom prst="ellipse">
            <a:avLst/>
          </a:prstGeom>
          <a:gradFill>
            <a:gsLst>
              <a:gs pos="0">
                <a:schemeClr val="tx2">
                  <a:lumMod val="20000"/>
                  <a:lumOff val="80000"/>
                </a:schemeClr>
              </a:gs>
              <a:gs pos="53000">
                <a:schemeClr val="bg2"/>
              </a:gs>
              <a:gs pos="100000">
                <a:schemeClr val="accent1">
                  <a:shade val="40000"/>
                  <a:satMod val="160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733550">
              <a:lnSpc>
                <a:spcPct val="90000"/>
              </a:lnSpc>
              <a:spcAft>
                <a:spcPct val="35000"/>
              </a:spcAft>
            </a:pPr>
            <a:r>
              <a:rPr lang="ru-RU" sz="1200" b="1" smtClean="0">
                <a:solidFill>
                  <a:schemeClr val="tx1"/>
                </a:solidFill>
              </a:rPr>
              <a:t>Вывод в отчет аналитических таблиц</a:t>
            </a:r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1343787" y="889485"/>
            <a:ext cx="2867924" cy="1591732"/>
          </a:xfrm>
          <a:prstGeom prst="ellipse">
            <a:avLst/>
          </a:prstGeom>
          <a:gradFill>
            <a:gsLst>
              <a:gs pos="0">
                <a:srgbClr val="9DB087"/>
              </a:gs>
              <a:gs pos="46000">
                <a:schemeClr val="bg2"/>
              </a:gs>
              <a:gs pos="100000">
                <a:schemeClr val="accent1">
                  <a:shade val="40000"/>
                  <a:satMod val="160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ru-RU" sz="1200" b="1" dirty="0">
                <a:solidFill>
                  <a:schemeClr val="tx1"/>
                </a:solidFill>
              </a:rPr>
              <a:t>Формирование аналитических отчетов на основе созданных методик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7537238" y="2971763"/>
            <a:ext cx="2590800" cy="1447800"/>
          </a:xfrm>
          <a:prstGeom prst="ellipse">
            <a:avLst/>
          </a:prstGeom>
          <a:gradFill>
            <a:gsLst>
              <a:gs pos="29000">
                <a:schemeClr val="bg2">
                  <a:lumMod val="90000"/>
                </a:schemeClr>
              </a:gs>
              <a:gs pos="59000">
                <a:schemeClr val="bg2"/>
              </a:gs>
              <a:gs pos="100000">
                <a:schemeClr val="accent1">
                  <a:shade val="40000"/>
                  <a:satMod val="160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ru-RU" sz="1200" b="1" dirty="0">
                <a:solidFill>
                  <a:schemeClr val="tx1"/>
                </a:solidFill>
              </a:rPr>
              <a:t>Формирование профессиональных суждений</a:t>
            </a:r>
          </a:p>
        </p:txBody>
      </p:sp>
      <p:sp>
        <p:nvSpPr>
          <p:cNvPr id="37" name="Овал 36"/>
          <p:cNvSpPr/>
          <p:nvPr/>
        </p:nvSpPr>
        <p:spPr>
          <a:xfrm>
            <a:off x="6491961" y="4965354"/>
            <a:ext cx="2743200" cy="1600199"/>
          </a:xfrm>
          <a:prstGeom prst="ellipse">
            <a:avLst/>
          </a:prstGeom>
          <a:gradFill>
            <a:gsLst>
              <a:gs pos="40000">
                <a:schemeClr val="bg2"/>
              </a:gs>
              <a:gs pos="75000">
                <a:schemeClr val="accent1">
                  <a:tint val="86000"/>
                  <a:satMod val="160000"/>
                </a:schemeClr>
              </a:gs>
              <a:gs pos="100000">
                <a:schemeClr val="accent1">
                  <a:shade val="40000"/>
                  <a:satMod val="160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ru-RU" sz="1200" b="1">
                <a:solidFill>
                  <a:schemeClr val="tx1"/>
                </a:solidFill>
              </a:rPr>
              <a:t>Графическое представление данных 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1674870" y="5057608"/>
            <a:ext cx="2667000" cy="1468465"/>
          </a:xfrm>
          <a:prstGeom prst="ellipse">
            <a:avLst/>
          </a:prstGeom>
          <a:gradFill>
            <a:gsLst>
              <a:gs pos="0">
                <a:schemeClr val="accent1">
                  <a:tint val="60000"/>
                  <a:satMod val="160000"/>
                </a:schemeClr>
              </a:gs>
              <a:gs pos="54000">
                <a:schemeClr val="bg2"/>
              </a:gs>
              <a:gs pos="100000">
                <a:schemeClr val="accent1">
                  <a:shade val="40000"/>
                  <a:satMod val="160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endParaRPr lang="ru-RU" sz="1200" b="1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12970" y="5314844"/>
            <a:ext cx="259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1200" b="1" dirty="0"/>
              <a:t>Вывод данных </a:t>
            </a:r>
            <a:r>
              <a:rPr lang="ru-RU" sz="1200" b="1" dirty="0" smtClean="0"/>
              <a:t>из</a:t>
            </a:r>
          </a:p>
          <a:p>
            <a:pPr algn="ctr" eaLnBrk="0" hangingPunct="0"/>
            <a:r>
              <a:rPr lang="ru-RU" sz="1200" b="1" dirty="0" smtClean="0"/>
              <a:t> </a:t>
            </a:r>
            <a:r>
              <a:rPr lang="ru-RU" sz="1200" b="1" dirty="0"/>
              <a:t>Досье контрагента (рейтинги, менеджмент и прочая  нефинансовая </a:t>
            </a:r>
            <a:r>
              <a:rPr lang="ru-RU" sz="1200" b="1" dirty="0" smtClean="0"/>
              <a:t>информация)</a:t>
            </a:r>
            <a:endParaRPr lang="ru-RU" sz="1200" b="1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6377661" y="967864"/>
            <a:ext cx="2971800" cy="1562100"/>
            <a:chOff x="5914224" y="713210"/>
            <a:chExt cx="2971800" cy="1562100"/>
          </a:xfrm>
        </p:grpSpPr>
        <p:sp>
          <p:nvSpPr>
            <p:cNvPr id="35" name="Овал 34"/>
            <p:cNvSpPr/>
            <p:nvPr/>
          </p:nvSpPr>
          <p:spPr>
            <a:xfrm>
              <a:off x="5914224" y="713210"/>
              <a:ext cx="2971800" cy="1562100"/>
            </a:xfrm>
            <a:prstGeom prst="ellipse">
              <a:avLst/>
            </a:prstGeom>
            <a:gradFill>
              <a:gsLst>
                <a:gs pos="21000">
                  <a:schemeClr val="bg2"/>
                </a:gs>
                <a:gs pos="72000">
                  <a:schemeClr val="accent1">
                    <a:tint val="86000"/>
                    <a:satMod val="160000"/>
                  </a:schemeClr>
                </a:gs>
                <a:gs pos="100000">
                  <a:schemeClr val="accent1">
                    <a:shade val="40000"/>
                    <a:satMod val="160000"/>
                  </a:schemeClr>
                </a:gs>
              </a:gsLst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0" hangingPunct="0"/>
              <a:endParaRPr lang="ru-RU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6007382" y="932132"/>
              <a:ext cx="2679701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ru-RU" sz="1200" b="1" dirty="0"/>
                <a:t>Формирование</a:t>
              </a:r>
              <a:r>
                <a:rPr lang="ru-RU" b="1" dirty="0"/>
                <a:t> </a:t>
              </a:r>
              <a:endParaRPr lang="ru-RU" b="1" dirty="0" smtClean="0"/>
            </a:p>
            <a:p>
              <a:pPr algn="ctr" eaLnBrk="0" hangingPunct="0"/>
              <a:r>
                <a:rPr lang="ru-RU" sz="1200" b="1" dirty="0" smtClean="0"/>
                <a:t>текстовых </a:t>
              </a:r>
              <a:r>
                <a:rPr lang="ru-RU" sz="1200" b="1" dirty="0"/>
                <a:t>выводов через систему проверочных соотношений</a:t>
              </a:r>
            </a:p>
          </p:txBody>
        </p:sp>
      </p:grpSp>
      <p:sp>
        <p:nvSpPr>
          <p:cNvPr id="27" name="Стрелка вверх 26"/>
          <p:cNvSpPr/>
          <p:nvPr/>
        </p:nvSpPr>
        <p:spPr>
          <a:xfrm rot="18743341">
            <a:off x="4100982" y="2163261"/>
            <a:ext cx="531813" cy="602145"/>
          </a:xfrm>
          <a:prstGeom prst="up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трелка вверх 43"/>
          <p:cNvSpPr/>
          <p:nvPr/>
        </p:nvSpPr>
        <p:spPr>
          <a:xfrm rot="16200000">
            <a:off x="3390899" y="3363246"/>
            <a:ext cx="531813" cy="602145"/>
          </a:xfrm>
          <a:prstGeom prst="up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верх 46"/>
          <p:cNvSpPr/>
          <p:nvPr/>
        </p:nvSpPr>
        <p:spPr>
          <a:xfrm rot="13082629">
            <a:off x="4107661" y="4567261"/>
            <a:ext cx="531813" cy="602145"/>
          </a:xfrm>
          <a:prstGeom prst="up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верх 47"/>
          <p:cNvSpPr/>
          <p:nvPr/>
        </p:nvSpPr>
        <p:spPr>
          <a:xfrm rot="7990784">
            <a:off x="6252847" y="4389828"/>
            <a:ext cx="531813" cy="602145"/>
          </a:xfrm>
          <a:prstGeom prst="up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трелка вверх 48"/>
          <p:cNvSpPr/>
          <p:nvPr/>
        </p:nvSpPr>
        <p:spPr>
          <a:xfrm rot="5400000">
            <a:off x="6703905" y="3266549"/>
            <a:ext cx="531813" cy="602145"/>
          </a:xfrm>
          <a:prstGeom prst="up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трелка вверх 49"/>
          <p:cNvSpPr/>
          <p:nvPr/>
        </p:nvSpPr>
        <p:spPr>
          <a:xfrm rot="2660237">
            <a:off x="5895980" y="2142018"/>
            <a:ext cx="531813" cy="602145"/>
          </a:xfrm>
          <a:prstGeom prst="up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675505" y="303087"/>
            <a:ext cx="5945640" cy="50911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3200" smtClean="0">
                <a:latin typeface="Constantia" panose="02030602050306030303" pitchFamily="18" charset="0"/>
              </a:rPr>
              <a:t>Преимущества</a:t>
            </a:r>
            <a:r>
              <a:rPr lang="ru-RU" sz="3200" smtClean="0">
                <a:latin typeface="Constantia" panose="02030602050306030303" pitchFamily="18" charset="0"/>
              </a:rPr>
              <a:t> </a:t>
            </a:r>
            <a:r>
              <a:rPr lang="ru-RU" sz="3200" dirty="0">
                <a:latin typeface="Constantia" panose="02030602050306030303" pitchFamily="18" charset="0"/>
              </a:rPr>
              <a:t>ПК «ФРМ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3.3</a:t>
            </a:r>
            <a:r>
              <a:rPr lang="ru-RU" sz="3200" dirty="0">
                <a:latin typeface="Constantia" panose="02030602050306030303" pitchFamily="18" charset="0"/>
              </a:rPr>
              <a:t>»</a:t>
            </a:r>
            <a:endParaRPr sz="3200" dirty="0">
              <a:latin typeface="Constantia" panose="02030602050306030303" pitchFamily="18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="" xmlns:a16="http://schemas.microsoft.com/office/drawing/2014/main" id="{BFD84BBD-5B6D-3AF0-D6C1-05FBB29ACD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200" y="213276"/>
            <a:ext cx="1554615" cy="627942"/>
          </a:xfrm>
          <a:prstGeom prst="rect">
            <a:avLst/>
          </a:prstGeom>
        </p:spPr>
      </p:pic>
      <p:sp>
        <p:nvSpPr>
          <p:cNvPr id="14" name="object 40"/>
          <p:cNvSpPr txBox="1"/>
          <p:nvPr/>
        </p:nvSpPr>
        <p:spPr>
          <a:xfrm>
            <a:off x="533400" y="6671309"/>
            <a:ext cx="3781425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lang="ru-RU" sz="1050" spc="-25">
                <a:solidFill>
                  <a:srgbClr val="A0AEBF"/>
                </a:solidFill>
                <a:latin typeface="Roboto"/>
                <a:cs typeface="Roboto"/>
              </a:rPr>
              <a:t>ПК «ФРМ 3.3»</a:t>
            </a:r>
            <a:endParaRPr lang="ru-RU" sz="1050" dirty="0">
              <a:latin typeface="Roboto"/>
              <a:cs typeface="Roboto"/>
            </a:endParaRPr>
          </a:p>
        </p:txBody>
      </p:sp>
      <p:sp>
        <p:nvSpPr>
          <p:cNvPr id="3" name="Блок-схема: альтернативный процесс 2"/>
          <p:cNvSpPr/>
          <p:nvPr/>
        </p:nvSpPr>
        <p:spPr>
          <a:xfrm>
            <a:off x="1143000" y="2229511"/>
            <a:ext cx="4038600" cy="914400"/>
          </a:xfrm>
          <a:prstGeom prst="flowChartAlternate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скорость обработки больших массивов данных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Блок-схема: альтернативный процесс 27"/>
          <p:cNvSpPr/>
          <p:nvPr/>
        </p:nvSpPr>
        <p:spPr>
          <a:xfrm>
            <a:off x="1143000" y="3709927"/>
            <a:ext cx="4038600" cy="9144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Оперативная техническая поддержка пользователей, обучение и решение поставленных задач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Блок-схема: альтернативный процесс 28"/>
          <p:cNvSpPr/>
          <p:nvPr/>
        </p:nvSpPr>
        <p:spPr>
          <a:xfrm>
            <a:off x="1143000" y="5306654"/>
            <a:ext cx="4038600" cy="9144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использования встроенных методик и схем анализа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Блок-схема: альтернативный процесс 29"/>
          <p:cNvSpPr/>
          <p:nvPr/>
        </p:nvSpPr>
        <p:spPr>
          <a:xfrm>
            <a:off x="5791200" y="5306654"/>
            <a:ext cx="4185412" cy="9144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Загрузка практически любой доступной информации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Блок-схема: альтернативный процесс 30"/>
          <p:cNvSpPr/>
          <p:nvPr/>
        </p:nvSpPr>
        <p:spPr>
          <a:xfrm>
            <a:off x="5791200" y="2217070"/>
            <a:ext cx="4185413" cy="9144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«конструктора»</a:t>
            </a:r>
          </a:p>
          <a:p>
            <a:pPr algn="ctr" eaLnBrk="0" hangingPunct="0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легкость создания собственных методик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Блок-схема: альтернативный процесс 31"/>
          <p:cNvSpPr/>
          <p:nvPr/>
        </p:nvSpPr>
        <p:spPr>
          <a:xfrm>
            <a:off x="5791199" y="3695686"/>
            <a:ext cx="4185413" cy="9144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Обладает комфортным </a:t>
            </a:r>
          </a:p>
          <a:p>
            <a:pPr algn="ctr" eaLnBrk="0" hangingPunct="0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дружественным </a:t>
            </a:r>
          </a:p>
          <a:p>
            <a:pPr algn="ctr" eaLnBrk="0" hangingPunct="0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интерфейсом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70908" y="538078"/>
            <a:ext cx="10972800" cy="50911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3200">
                <a:latin typeface="Constantia" panose="02030602050306030303" pitchFamily="18" charset="0"/>
              </a:rPr>
              <a:t>Компания ООО «ИНЭК-ИТ»</a:t>
            </a:r>
            <a:endParaRPr sz="3200" dirty="0">
              <a:latin typeface="Constantia" panose="02030602050306030303" pitchFamily="18" charset="0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952617" y="1281197"/>
            <a:ext cx="3867150" cy="857250"/>
          </a:xfrm>
          <a:custGeom>
            <a:avLst/>
            <a:gdLst/>
            <a:ahLst/>
            <a:cxnLst/>
            <a:rect l="l" t="t" r="r" b="b"/>
            <a:pathLst>
              <a:path w="3867150" h="857250">
                <a:moveTo>
                  <a:pt x="3778154" y="857249"/>
                </a:moveTo>
                <a:lnTo>
                  <a:pt x="88995" y="857249"/>
                </a:lnTo>
                <a:lnTo>
                  <a:pt x="82801" y="856639"/>
                </a:lnTo>
                <a:lnTo>
                  <a:pt x="37132" y="837722"/>
                </a:lnTo>
                <a:lnTo>
                  <a:pt x="9644" y="804228"/>
                </a:lnTo>
                <a:lnTo>
                  <a:pt x="0" y="768253"/>
                </a:lnTo>
                <a:lnTo>
                  <a:pt x="0" y="761999"/>
                </a:lnTo>
                <a:lnTo>
                  <a:pt x="0" y="88995"/>
                </a:lnTo>
                <a:lnTo>
                  <a:pt x="12577" y="47531"/>
                </a:lnTo>
                <a:lnTo>
                  <a:pt x="47531" y="12577"/>
                </a:lnTo>
                <a:lnTo>
                  <a:pt x="88995" y="0"/>
                </a:lnTo>
                <a:lnTo>
                  <a:pt x="3778154" y="0"/>
                </a:lnTo>
                <a:lnTo>
                  <a:pt x="3819615" y="12577"/>
                </a:lnTo>
                <a:lnTo>
                  <a:pt x="3854570" y="47532"/>
                </a:lnTo>
                <a:lnTo>
                  <a:pt x="3867150" y="88995"/>
                </a:lnTo>
                <a:lnTo>
                  <a:pt x="3867150" y="768253"/>
                </a:lnTo>
                <a:lnTo>
                  <a:pt x="3854570" y="809717"/>
                </a:lnTo>
                <a:lnTo>
                  <a:pt x="3819615" y="844671"/>
                </a:lnTo>
                <a:lnTo>
                  <a:pt x="3784349" y="856639"/>
                </a:lnTo>
                <a:lnTo>
                  <a:pt x="3778154" y="857249"/>
                </a:lnTo>
                <a:close/>
              </a:path>
            </a:pathLst>
          </a:custGeom>
          <a:solidFill>
            <a:srgbClr val="FFFFFF">
              <a:alpha val="50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91981C70-4328-D3DC-ADD3-161F4A42F4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5600" y="60249"/>
            <a:ext cx="1554615" cy="627942"/>
          </a:xfrm>
          <a:prstGeom prst="rect">
            <a:avLst/>
          </a:prstGeom>
        </p:spPr>
      </p:pic>
      <p:sp>
        <p:nvSpPr>
          <p:cNvPr id="51" name="object 40"/>
          <p:cNvSpPr txBox="1"/>
          <p:nvPr/>
        </p:nvSpPr>
        <p:spPr>
          <a:xfrm>
            <a:off x="533400" y="6671309"/>
            <a:ext cx="3781425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lang="ru-RU" sz="1050" spc="-25">
                <a:solidFill>
                  <a:srgbClr val="A0AEBF"/>
                </a:solidFill>
                <a:latin typeface="Roboto"/>
                <a:cs typeface="Roboto"/>
              </a:rPr>
              <a:t>ПК «ФРМ 3.3»</a:t>
            </a:r>
            <a:endParaRPr lang="ru-RU" sz="1050" dirty="0">
              <a:latin typeface="Roboto"/>
              <a:cs typeface="Roboto"/>
            </a:endParaRPr>
          </a:p>
        </p:txBody>
      </p:sp>
      <p:grpSp>
        <p:nvGrpSpPr>
          <p:cNvPr id="52" name="Группа 51">
            <a:extLst>
              <a:ext uri="{FF2B5EF4-FFF2-40B4-BE49-F238E27FC236}">
                <a16:creationId xmlns:a16="http://schemas.microsoft.com/office/drawing/2014/main" xmlns="" id="{AFC9E093-2900-453A-ACE0-6CB304B05E57}"/>
              </a:ext>
            </a:extLst>
          </p:cNvPr>
          <p:cNvGrpSpPr/>
          <p:nvPr/>
        </p:nvGrpSpPr>
        <p:grpSpPr>
          <a:xfrm>
            <a:off x="498173" y="1146448"/>
            <a:ext cx="914400" cy="914400"/>
            <a:chOff x="700509" y="2278266"/>
            <a:chExt cx="914400" cy="914400"/>
          </a:xfrm>
        </p:grpSpPr>
        <p:sp>
          <p:nvSpPr>
            <p:cNvPr id="53" name="Овал 52">
              <a:extLst>
                <a:ext uri="{FF2B5EF4-FFF2-40B4-BE49-F238E27FC236}">
                  <a16:creationId xmlns:a16="http://schemas.microsoft.com/office/drawing/2014/main" xmlns="" id="{97AA3054-DC8B-4B68-A6F8-910D802006A7}"/>
                </a:ext>
              </a:extLst>
            </p:cNvPr>
            <p:cNvSpPr/>
            <p:nvPr/>
          </p:nvSpPr>
          <p:spPr>
            <a:xfrm>
              <a:off x="700509" y="2278266"/>
              <a:ext cx="914400" cy="914400"/>
            </a:xfrm>
            <a:prstGeom prst="ellipse">
              <a:avLst/>
            </a:prstGeom>
            <a:ln>
              <a:solidFill>
                <a:schemeClr val="tx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256962"/>
                </a:solidFill>
              </a:endParaRPr>
            </a:p>
          </p:txBody>
        </p:sp>
        <p:sp>
          <p:nvSpPr>
            <p:cNvPr id="54" name="Freeform 204">
              <a:extLst>
                <a:ext uri="{FF2B5EF4-FFF2-40B4-BE49-F238E27FC236}">
                  <a16:creationId xmlns:a16="http://schemas.microsoft.com/office/drawing/2014/main" xmlns="" id="{9C0EFE6B-BCB7-4CDB-8DD8-E0DC2A1B25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1754" y="2565656"/>
              <a:ext cx="510787" cy="339620"/>
            </a:xfrm>
            <a:custGeom>
              <a:avLst/>
              <a:gdLst/>
              <a:ahLst/>
              <a:cxnLst>
                <a:cxn ang="0">
                  <a:pos x="86" y="15"/>
                </a:cxn>
                <a:cxn ang="0">
                  <a:pos x="44" y="29"/>
                </a:cxn>
                <a:cxn ang="0">
                  <a:pos x="43" y="29"/>
                </a:cxn>
                <a:cxn ang="0">
                  <a:pos x="43" y="29"/>
                </a:cxn>
                <a:cxn ang="0">
                  <a:pos x="18" y="21"/>
                </a:cxn>
                <a:cxn ang="0">
                  <a:pos x="14" y="32"/>
                </a:cxn>
                <a:cxn ang="0">
                  <a:pos x="17" y="36"/>
                </a:cxn>
                <a:cxn ang="0">
                  <a:pos x="15" y="40"/>
                </a:cxn>
                <a:cxn ang="0">
                  <a:pos x="17" y="56"/>
                </a:cxn>
                <a:cxn ang="0">
                  <a:pos x="16" y="57"/>
                </a:cxn>
                <a:cxn ang="0">
                  <a:pos x="16" y="58"/>
                </a:cxn>
                <a:cxn ang="0">
                  <a:pos x="8" y="58"/>
                </a:cxn>
                <a:cxn ang="0">
                  <a:pos x="7" y="57"/>
                </a:cxn>
                <a:cxn ang="0">
                  <a:pos x="7" y="56"/>
                </a:cxn>
                <a:cxn ang="0">
                  <a:pos x="9" y="40"/>
                </a:cxn>
                <a:cxn ang="0">
                  <a:pos x="7" y="36"/>
                </a:cxn>
                <a:cxn ang="0">
                  <a:pos x="10" y="32"/>
                </a:cxn>
                <a:cxn ang="0">
                  <a:pos x="13" y="19"/>
                </a:cxn>
                <a:cxn ang="0">
                  <a:pos x="1" y="15"/>
                </a:cxn>
                <a:cxn ang="0">
                  <a:pos x="0" y="14"/>
                </a:cxn>
                <a:cxn ang="0">
                  <a:pos x="1" y="13"/>
                </a:cxn>
                <a:cxn ang="0">
                  <a:pos x="43" y="0"/>
                </a:cxn>
                <a:cxn ang="0">
                  <a:pos x="43" y="0"/>
                </a:cxn>
                <a:cxn ang="0">
                  <a:pos x="44" y="0"/>
                </a:cxn>
                <a:cxn ang="0">
                  <a:pos x="86" y="13"/>
                </a:cxn>
                <a:cxn ang="0">
                  <a:pos x="87" y="14"/>
                </a:cxn>
                <a:cxn ang="0">
                  <a:pos x="86" y="15"/>
                </a:cxn>
                <a:cxn ang="0">
                  <a:pos x="68" y="38"/>
                </a:cxn>
                <a:cxn ang="0">
                  <a:pos x="43" y="48"/>
                </a:cxn>
                <a:cxn ang="0">
                  <a:pos x="19" y="38"/>
                </a:cxn>
                <a:cxn ang="0">
                  <a:pos x="20" y="26"/>
                </a:cxn>
                <a:cxn ang="0">
                  <a:pos x="42" y="33"/>
                </a:cxn>
                <a:cxn ang="0">
                  <a:pos x="43" y="34"/>
                </a:cxn>
                <a:cxn ang="0">
                  <a:pos x="45" y="33"/>
                </a:cxn>
                <a:cxn ang="0">
                  <a:pos x="67" y="26"/>
                </a:cxn>
                <a:cxn ang="0">
                  <a:pos x="68" y="38"/>
                </a:cxn>
              </a:cxnLst>
              <a:rect l="0" t="0" r="r" b="b"/>
              <a:pathLst>
                <a:path w="87" h="58">
                  <a:moveTo>
                    <a:pt x="86" y="15"/>
                  </a:moveTo>
                  <a:cubicBezTo>
                    <a:pt x="44" y="29"/>
                    <a:pt x="44" y="29"/>
                    <a:pt x="44" y="29"/>
                  </a:cubicBezTo>
                  <a:cubicBezTo>
                    <a:pt x="44" y="29"/>
                    <a:pt x="44" y="29"/>
                    <a:pt x="43" y="29"/>
                  </a:cubicBezTo>
                  <a:cubicBezTo>
                    <a:pt x="43" y="29"/>
                    <a:pt x="43" y="29"/>
                    <a:pt x="43" y="2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6" y="23"/>
                    <a:pt x="15" y="27"/>
                    <a:pt x="14" y="32"/>
                  </a:cubicBezTo>
                  <a:cubicBezTo>
                    <a:pt x="16" y="33"/>
                    <a:pt x="17" y="34"/>
                    <a:pt x="17" y="36"/>
                  </a:cubicBezTo>
                  <a:cubicBezTo>
                    <a:pt x="17" y="38"/>
                    <a:pt x="16" y="39"/>
                    <a:pt x="15" y="40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7" y="57"/>
                    <a:pt x="17" y="57"/>
                    <a:pt x="16" y="57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8" y="58"/>
                    <a:pt x="8" y="58"/>
                    <a:pt x="8" y="58"/>
                  </a:cubicBezTo>
                  <a:cubicBezTo>
                    <a:pt x="8" y="58"/>
                    <a:pt x="8" y="58"/>
                    <a:pt x="7" y="57"/>
                  </a:cubicBezTo>
                  <a:cubicBezTo>
                    <a:pt x="7" y="57"/>
                    <a:pt x="7" y="57"/>
                    <a:pt x="7" y="56"/>
                  </a:cubicBezTo>
                  <a:cubicBezTo>
                    <a:pt x="9" y="40"/>
                    <a:pt x="9" y="40"/>
                    <a:pt x="9" y="40"/>
                  </a:cubicBezTo>
                  <a:cubicBezTo>
                    <a:pt x="8" y="39"/>
                    <a:pt x="7" y="38"/>
                    <a:pt x="7" y="36"/>
                  </a:cubicBezTo>
                  <a:cubicBezTo>
                    <a:pt x="7" y="34"/>
                    <a:pt x="8" y="33"/>
                    <a:pt x="10" y="32"/>
                  </a:cubicBezTo>
                  <a:cubicBezTo>
                    <a:pt x="10" y="27"/>
                    <a:pt x="11" y="23"/>
                    <a:pt x="13" y="19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0" y="15"/>
                    <a:pt x="0" y="15"/>
                    <a:pt x="0" y="14"/>
                  </a:cubicBezTo>
                  <a:cubicBezTo>
                    <a:pt x="0" y="14"/>
                    <a:pt x="0" y="13"/>
                    <a:pt x="1" y="13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86" y="13"/>
                    <a:pt x="86" y="13"/>
                    <a:pt x="86" y="13"/>
                  </a:cubicBezTo>
                  <a:cubicBezTo>
                    <a:pt x="87" y="13"/>
                    <a:pt x="87" y="14"/>
                    <a:pt x="87" y="14"/>
                  </a:cubicBezTo>
                  <a:cubicBezTo>
                    <a:pt x="87" y="15"/>
                    <a:pt x="87" y="15"/>
                    <a:pt x="86" y="15"/>
                  </a:cubicBezTo>
                  <a:close/>
                  <a:moveTo>
                    <a:pt x="68" y="38"/>
                  </a:moveTo>
                  <a:cubicBezTo>
                    <a:pt x="68" y="44"/>
                    <a:pt x="57" y="48"/>
                    <a:pt x="43" y="48"/>
                  </a:cubicBezTo>
                  <a:cubicBezTo>
                    <a:pt x="30" y="48"/>
                    <a:pt x="19" y="44"/>
                    <a:pt x="19" y="38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42" y="33"/>
                    <a:pt x="43" y="34"/>
                    <a:pt x="43" y="34"/>
                  </a:cubicBezTo>
                  <a:cubicBezTo>
                    <a:pt x="44" y="34"/>
                    <a:pt x="45" y="33"/>
                    <a:pt x="45" y="33"/>
                  </a:cubicBezTo>
                  <a:cubicBezTo>
                    <a:pt x="67" y="26"/>
                    <a:pt x="67" y="26"/>
                    <a:pt x="67" y="26"/>
                  </a:cubicBezTo>
                  <a:lnTo>
                    <a:pt x="68" y="38"/>
                  </a:lnTo>
                  <a:close/>
                </a:path>
              </a:pathLst>
            </a:custGeom>
            <a:ln>
              <a:solidFill>
                <a:schemeClr val="tx1">
                  <a:lumMod val="5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256962"/>
                </a:solidFill>
              </a:endParaRPr>
            </a:p>
          </p:txBody>
        </p:sp>
      </p:grpSp>
      <p:grpSp>
        <p:nvGrpSpPr>
          <p:cNvPr id="55" name="Группа 54">
            <a:extLst>
              <a:ext uri="{FF2B5EF4-FFF2-40B4-BE49-F238E27FC236}">
                <a16:creationId xmlns:a16="http://schemas.microsoft.com/office/drawing/2014/main" xmlns="" id="{81EE306C-91E6-44CC-9DE2-1BE08A24570B}"/>
              </a:ext>
            </a:extLst>
          </p:cNvPr>
          <p:cNvGrpSpPr/>
          <p:nvPr/>
        </p:nvGrpSpPr>
        <p:grpSpPr>
          <a:xfrm>
            <a:off x="475578" y="2730624"/>
            <a:ext cx="914400" cy="914400"/>
            <a:chOff x="677914" y="3540197"/>
            <a:chExt cx="914400" cy="914400"/>
          </a:xfrm>
        </p:grpSpPr>
        <p:sp>
          <p:nvSpPr>
            <p:cNvPr id="56" name="Овал 55">
              <a:extLst>
                <a:ext uri="{FF2B5EF4-FFF2-40B4-BE49-F238E27FC236}">
                  <a16:creationId xmlns:a16="http://schemas.microsoft.com/office/drawing/2014/main" xmlns="" id="{1FE7C74C-8BDC-4DBD-962D-445792615BFC}"/>
                </a:ext>
              </a:extLst>
            </p:cNvPr>
            <p:cNvSpPr/>
            <p:nvPr/>
          </p:nvSpPr>
          <p:spPr>
            <a:xfrm>
              <a:off x="677914" y="3540197"/>
              <a:ext cx="914400" cy="914400"/>
            </a:xfrm>
            <a:prstGeom prst="ellipse">
              <a:avLst/>
            </a:prstGeom>
            <a:ln>
              <a:solidFill>
                <a:schemeClr val="tx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256962"/>
                </a:solidFill>
              </a:endParaRPr>
            </a:p>
          </p:txBody>
        </p:sp>
        <p:sp>
          <p:nvSpPr>
            <p:cNvPr id="57" name="Freeform 152">
              <a:extLst>
                <a:ext uri="{FF2B5EF4-FFF2-40B4-BE49-F238E27FC236}">
                  <a16:creationId xmlns:a16="http://schemas.microsoft.com/office/drawing/2014/main" xmlns="" id="{64A21630-960A-4DDF-A698-042BEB62D97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59223" y="3813969"/>
              <a:ext cx="396972" cy="366856"/>
            </a:xfrm>
            <a:custGeom>
              <a:avLst/>
              <a:gdLst/>
              <a:ahLst/>
              <a:cxnLst>
                <a:cxn ang="0">
                  <a:pos x="67" y="20"/>
                </a:cxn>
                <a:cxn ang="0">
                  <a:pos x="46" y="36"/>
                </a:cxn>
                <a:cxn ang="0">
                  <a:pos x="42" y="40"/>
                </a:cxn>
                <a:cxn ang="0">
                  <a:pos x="39" y="47"/>
                </a:cxn>
                <a:cxn ang="0">
                  <a:pos x="44" y="52"/>
                </a:cxn>
                <a:cxn ang="0">
                  <a:pos x="52" y="58"/>
                </a:cxn>
                <a:cxn ang="0">
                  <a:pos x="52" y="61"/>
                </a:cxn>
                <a:cxn ang="0">
                  <a:pos x="51" y="62"/>
                </a:cxn>
                <a:cxn ang="0">
                  <a:pos x="17" y="62"/>
                </a:cxn>
                <a:cxn ang="0">
                  <a:pos x="16" y="61"/>
                </a:cxn>
                <a:cxn ang="0">
                  <a:pos x="16" y="58"/>
                </a:cxn>
                <a:cxn ang="0">
                  <a:pos x="24" y="52"/>
                </a:cxn>
                <a:cxn ang="0">
                  <a:pos x="29" y="47"/>
                </a:cxn>
                <a:cxn ang="0">
                  <a:pos x="26" y="40"/>
                </a:cxn>
                <a:cxn ang="0">
                  <a:pos x="22" y="36"/>
                </a:cxn>
                <a:cxn ang="0">
                  <a:pos x="0" y="20"/>
                </a:cxn>
                <a:cxn ang="0">
                  <a:pos x="0" y="15"/>
                </a:cxn>
                <a:cxn ang="0">
                  <a:pos x="4" y="11"/>
                </a:cxn>
                <a:cxn ang="0">
                  <a:pos x="16" y="11"/>
                </a:cxn>
                <a:cxn ang="0">
                  <a:pos x="16" y="7"/>
                </a:cxn>
                <a:cxn ang="0">
                  <a:pos x="22" y="0"/>
                </a:cxn>
                <a:cxn ang="0">
                  <a:pos x="45" y="0"/>
                </a:cxn>
                <a:cxn ang="0">
                  <a:pos x="52" y="7"/>
                </a:cxn>
                <a:cxn ang="0">
                  <a:pos x="52" y="11"/>
                </a:cxn>
                <a:cxn ang="0">
                  <a:pos x="63" y="11"/>
                </a:cxn>
                <a:cxn ang="0">
                  <a:pos x="67" y="15"/>
                </a:cxn>
                <a:cxn ang="0">
                  <a:pos x="67" y="20"/>
                </a:cxn>
                <a:cxn ang="0">
                  <a:pos x="16" y="16"/>
                </a:cxn>
                <a:cxn ang="0">
                  <a:pos x="6" y="16"/>
                </a:cxn>
                <a:cxn ang="0">
                  <a:pos x="6" y="20"/>
                </a:cxn>
                <a:cxn ang="0">
                  <a:pos x="19" y="31"/>
                </a:cxn>
                <a:cxn ang="0">
                  <a:pos x="16" y="16"/>
                </a:cxn>
                <a:cxn ang="0">
                  <a:pos x="62" y="16"/>
                </a:cxn>
                <a:cxn ang="0">
                  <a:pos x="52" y="16"/>
                </a:cxn>
                <a:cxn ang="0">
                  <a:pos x="49" y="31"/>
                </a:cxn>
                <a:cxn ang="0">
                  <a:pos x="62" y="20"/>
                </a:cxn>
                <a:cxn ang="0">
                  <a:pos x="62" y="16"/>
                </a:cxn>
              </a:cxnLst>
              <a:rect l="0" t="0" r="r" b="b"/>
              <a:pathLst>
                <a:path w="67" h="62">
                  <a:moveTo>
                    <a:pt x="67" y="20"/>
                  </a:moveTo>
                  <a:cubicBezTo>
                    <a:pt x="67" y="27"/>
                    <a:pt x="58" y="36"/>
                    <a:pt x="46" y="36"/>
                  </a:cubicBezTo>
                  <a:cubicBezTo>
                    <a:pt x="44" y="38"/>
                    <a:pt x="42" y="40"/>
                    <a:pt x="42" y="40"/>
                  </a:cubicBezTo>
                  <a:cubicBezTo>
                    <a:pt x="40" y="42"/>
                    <a:pt x="39" y="44"/>
                    <a:pt x="39" y="47"/>
                  </a:cubicBezTo>
                  <a:cubicBezTo>
                    <a:pt x="39" y="49"/>
                    <a:pt x="40" y="52"/>
                    <a:pt x="44" y="52"/>
                  </a:cubicBezTo>
                  <a:cubicBezTo>
                    <a:pt x="48" y="52"/>
                    <a:pt x="52" y="54"/>
                    <a:pt x="52" y="58"/>
                  </a:cubicBezTo>
                  <a:cubicBezTo>
                    <a:pt x="52" y="61"/>
                    <a:pt x="52" y="61"/>
                    <a:pt x="52" y="61"/>
                  </a:cubicBezTo>
                  <a:cubicBezTo>
                    <a:pt x="52" y="62"/>
                    <a:pt x="51" y="62"/>
                    <a:pt x="51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6" y="62"/>
                    <a:pt x="16" y="62"/>
                    <a:pt x="16" y="61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4"/>
                    <a:pt x="20" y="52"/>
                    <a:pt x="24" y="52"/>
                  </a:cubicBezTo>
                  <a:cubicBezTo>
                    <a:pt x="27" y="52"/>
                    <a:pt x="29" y="49"/>
                    <a:pt x="29" y="47"/>
                  </a:cubicBezTo>
                  <a:cubicBezTo>
                    <a:pt x="29" y="44"/>
                    <a:pt x="28" y="42"/>
                    <a:pt x="26" y="40"/>
                  </a:cubicBezTo>
                  <a:cubicBezTo>
                    <a:pt x="25" y="40"/>
                    <a:pt x="24" y="38"/>
                    <a:pt x="22" y="36"/>
                  </a:cubicBezTo>
                  <a:cubicBezTo>
                    <a:pt x="10" y="36"/>
                    <a:pt x="0" y="27"/>
                    <a:pt x="0" y="20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2"/>
                    <a:pt x="2" y="11"/>
                    <a:pt x="4" y="11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6" y="7"/>
                    <a:pt x="16" y="7"/>
                    <a:pt x="16" y="7"/>
                  </a:cubicBezTo>
                  <a:cubicBezTo>
                    <a:pt x="16" y="3"/>
                    <a:pt x="19" y="0"/>
                    <a:pt x="22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9" y="0"/>
                    <a:pt x="52" y="3"/>
                    <a:pt x="52" y="7"/>
                  </a:cubicBezTo>
                  <a:cubicBezTo>
                    <a:pt x="52" y="11"/>
                    <a:pt x="52" y="11"/>
                    <a:pt x="52" y="11"/>
                  </a:cubicBezTo>
                  <a:cubicBezTo>
                    <a:pt x="63" y="11"/>
                    <a:pt x="63" y="11"/>
                    <a:pt x="63" y="11"/>
                  </a:cubicBezTo>
                  <a:cubicBezTo>
                    <a:pt x="66" y="11"/>
                    <a:pt x="67" y="12"/>
                    <a:pt x="67" y="15"/>
                  </a:cubicBezTo>
                  <a:lnTo>
                    <a:pt x="67" y="20"/>
                  </a:lnTo>
                  <a:close/>
                  <a:moveTo>
                    <a:pt x="16" y="16"/>
                  </a:moveTo>
                  <a:cubicBezTo>
                    <a:pt x="6" y="16"/>
                    <a:pt x="6" y="16"/>
                    <a:pt x="6" y="16"/>
                  </a:cubicBezTo>
                  <a:cubicBezTo>
                    <a:pt x="6" y="20"/>
                    <a:pt x="6" y="20"/>
                    <a:pt x="6" y="20"/>
                  </a:cubicBezTo>
                  <a:cubicBezTo>
                    <a:pt x="6" y="24"/>
                    <a:pt x="11" y="29"/>
                    <a:pt x="19" y="31"/>
                  </a:cubicBezTo>
                  <a:cubicBezTo>
                    <a:pt x="17" y="27"/>
                    <a:pt x="16" y="22"/>
                    <a:pt x="16" y="16"/>
                  </a:cubicBezTo>
                  <a:close/>
                  <a:moveTo>
                    <a:pt x="62" y="16"/>
                  </a:moveTo>
                  <a:cubicBezTo>
                    <a:pt x="52" y="16"/>
                    <a:pt x="52" y="16"/>
                    <a:pt x="52" y="16"/>
                  </a:cubicBezTo>
                  <a:cubicBezTo>
                    <a:pt x="52" y="22"/>
                    <a:pt x="51" y="27"/>
                    <a:pt x="49" y="31"/>
                  </a:cubicBezTo>
                  <a:cubicBezTo>
                    <a:pt x="57" y="29"/>
                    <a:pt x="62" y="24"/>
                    <a:pt x="62" y="20"/>
                  </a:cubicBezTo>
                  <a:lnTo>
                    <a:pt x="62" y="16"/>
                  </a:lnTo>
                  <a:close/>
                </a:path>
              </a:pathLst>
            </a:custGeom>
            <a:ln>
              <a:solidFill>
                <a:schemeClr val="tx1">
                  <a:lumMod val="5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256962"/>
                </a:solidFill>
              </a:endParaRPr>
            </a:p>
          </p:txBody>
        </p:sp>
      </p:grpSp>
      <p:grpSp>
        <p:nvGrpSpPr>
          <p:cNvPr id="58" name="Группа 57">
            <a:extLst>
              <a:ext uri="{FF2B5EF4-FFF2-40B4-BE49-F238E27FC236}">
                <a16:creationId xmlns:a16="http://schemas.microsoft.com/office/drawing/2014/main" xmlns="" id="{B840D101-C5FC-480D-AE52-98D669395113}"/>
              </a:ext>
            </a:extLst>
          </p:cNvPr>
          <p:cNvGrpSpPr/>
          <p:nvPr/>
        </p:nvGrpSpPr>
        <p:grpSpPr>
          <a:xfrm>
            <a:off x="462180" y="4386808"/>
            <a:ext cx="914400" cy="914400"/>
            <a:chOff x="677914" y="4975679"/>
            <a:chExt cx="914400" cy="914400"/>
          </a:xfrm>
        </p:grpSpPr>
        <p:sp>
          <p:nvSpPr>
            <p:cNvPr id="59" name="Овал 58">
              <a:extLst>
                <a:ext uri="{FF2B5EF4-FFF2-40B4-BE49-F238E27FC236}">
                  <a16:creationId xmlns:a16="http://schemas.microsoft.com/office/drawing/2014/main" xmlns="" id="{50F55034-8ED6-474A-ACBA-F2F24DC0C89B}"/>
                </a:ext>
              </a:extLst>
            </p:cNvPr>
            <p:cNvSpPr/>
            <p:nvPr/>
          </p:nvSpPr>
          <p:spPr>
            <a:xfrm>
              <a:off x="677914" y="4975679"/>
              <a:ext cx="914400" cy="914400"/>
            </a:xfrm>
            <a:prstGeom prst="ellipse">
              <a:avLst/>
            </a:prstGeom>
            <a:ln>
              <a:solidFill>
                <a:schemeClr val="tx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256962"/>
                </a:solidFill>
              </a:endParaRPr>
            </a:p>
          </p:txBody>
        </p:sp>
        <p:sp>
          <p:nvSpPr>
            <p:cNvPr id="60" name="Freeform 124">
              <a:extLst>
                <a:ext uri="{FF2B5EF4-FFF2-40B4-BE49-F238E27FC236}">
                  <a16:creationId xmlns:a16="http://schemas.microsoft.com/office/drawing/2014/main" xmlns="" id="{B3924475-5DCF-4A00-92D3-40699651303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80002" y="5375935"/>
              <a:ext cx="423646" cy="285313"/>
            </a:xfrm>
            <a:custGeom>
              <a:avLst/>
              <a:gdLst/>
              <a:ahLst/>
              <a:cxnLst>
                <a:cxn ang="0">
                  <a:pos x="68" y="43"/>
                </a:cxn>
                <a:cxn ang="0">
                  <a:pos x="66" y="46"/>
                </a:cxn>
                <a:cxn ang="0">
                  <a:pos x="2" y="46"/>
                </a:cxn>
                <a:cxn ang="0">
                  <a:pos x="0" y="43"/>
                </a:cxn>
                <a:cxn ang="0">
                  <a:pos x="0" y="2"/>
                </a:cxn>
                <a:cxn ang="0">
                  <a:pos x="2" y="0"/>
                </a:cxn>
                <a:cxn ang="0">
                  <a:pos x="66" y="0"/>
                </a:cxn>
                <a:cxn ang="0">
                  <a:pos x="68" y="2"/>
                </a:cxn>
                <a:cxn ang="0">
                  <a:pos x="68" y="43"/>
                </a:cxn>
                <a:cxn ang="0">
                  <a:pos x="64" y="14"/>
                </a:cxn>
                <a:cxn ang="0">
                  <a:pos x="55" y="4"/>
                </a:cxn>
                <a:cxn ang="0">
                  <a:pos x="13" y="4"/>
                </a:cxn>
                <a:cxn ang="0">
                  <a:pos x="4" y="14"/>
                </a:cxn>
                <a:cxn ang="0">
                  <a:pos x="4" y="32"/>
                </a:cxn>
                <a:cxn ang="0">
                  <a:pos x="13" y="41"/>
                </a:cxn>
                <a:cxn ang="0">
                  <a:pos x="55" y="41"/>
                </a:cxn>
                <a:cxn ang="0">
                  <a:pos x="64" y="32"/>
                </a:cxn>
                <a:cxn ang="0">
                  <a:pos x="64" y="14"/>
                </a:cxn>
                <a:cxn ang="0">
                  <a:pos x="34" y="38"/>
                </a:cxn>
                <a:cxn ang="0">
                  <a:pos x="23" y="23"/>
                </a:cxn>
                <a:cxn ang="0">
                  <a:pos x="34" y="8"/>
                </a:cxn>
                <a:cxn ang="0">
                  <a:pos x="45" y="23"/>
                </a:cxn>
                <a:cxn ang="0">
                  <a:pos x="34" y="38"/>
                </a:cxn>
                <a:cxn ang="0">
                  <a:pos x="41" y="32"/>
                </a:cxn>
                <a:cxn ang="0">
                  <a:pos x="41" y="28"/>
                </a:cxn>
                <a:cxn ang="0">
                  <a:pos x="36" y="28"/>
                </a:cxn>
                <a:cxn ang="0">
                  <a:pos x="36" y="12"/>
                </a:cxn>
                <a:cxn ang="0">
                  <a:pos x="32" y="12"/>
                </a:cxn>
                <a:cxn ang="0">
                  <a:pos x="27" y="17"/>
                </a:cxn>
                <a:cxn ang="0">
                  <a:pos x="30" y="20"/>
                </a:cxn>
                <a:cxn ang="0">
                  <a:pos x="32" y="18"/>
                </a:cxn>
                <a:cxn ang="0">
                  <a:pos x="32" y="18"/>
                </a:cxn>
                <a:cxn ang="0">
                  <a:pos x="32" y="28"/>
                </a:cxn>
                <a:cxn ang="0">
                  <a:pos x="27" y="28"/>
                </a:cxn>
                <a:cxn ang="0">
                  <a:pos x="27" y="32"/>
                </a:cxn>
                <a:cxn ang="0">
                  <a:pos x="41" y="32"/>
                </a:cxn>
              </a:cxnLst>
              <a:rect l="0" t="0" r="r" b="b"/>
              <a:pathLst>
                <a:path w="68" h="46">
                  <a:moveTo>
                    <a:pt x="68" y="43"/>
                  </a:moveTo>
                  <a:cubicBezTo>
                    <a:pt x="68" y="45"/>
                    <a:pt x="67" y="46"/>
                    <a:pt x="66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1" y="46"/>
                    <a:pt x="0" y="45"/>
                    <a:pt x="0" y="4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7" y="0"/>
                    <a:pt x="68" y="1"/>
                    <a:pt x="68" y="2"/>
                  </a:cubicBezTo>
                  <a:lnTo>
                    <a:pt x="68" y="43"/>
                  </a:lnTo>
                  <a:close/>
                  <a:moveTo>
                    <a:pt x="64" y="14"/>
                  </a:moveTo>
                  <a:cubicBezTo>
                    <a:pt x="59" y="14"/>
                    <a:pt x="55" y="10"/>
                    <a:pt x="55" y="4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3" y="10"/>
                    <a:pt x="9" y="14"/>
                    <a:pt x="4" y="14"/>
                  </a:cubicBezTo>
                  <a:cubicBezTo>
                    <a:pt x="4" y="32"/>
                    <a:pt x="4" y="32"/>
                    <a:pt x="4" y="32"/>
                  </a:cubicBezTo>
                  <a:cubicBezTo>
                    <a:pt x="9" y="32"/>
                    <a:pt x="13" y="36"/>
                    <a:pt x="13" y="41"/>
                  </a:cubicBezTo>
                  <a:cubicBezTo>
                    <a:pt x="55" y="41"/>
                    <a:pt x="55" y="41"/>
                    <a:pt x="55" y="41"/>
                  </a:cubicBezTo>
                  <a:cubicBezTo>
                    <a:pt x="55" y="36"/>
                    <a:pt x="59" y="32"/>
                    <a:pt x="64" y="32"/>
                  </a:cubicBezTo>
                  <a:lnTo>
                    <a:pt x="64" y="14"/>
                  </a:lnTo>
                  <a:close/>
                  <a:moveTo>
                    <a:pt x="34" y="38"/>
                  </a:moveTo>
                  <a:cubicBezTo>
                    <a:pt x="27" y="38"/>
                    <a:pt x="23" y="29"/>
                    <a:pt x="23" y="23"/>
                  </a:cubicBezTo>
                  <a:cubicBezTo>
                    <a:pt x="23" y="16"/>
                    <a:pt x="27" y="8"/>
                    <a:pt x="34" y="8"/>
                  </a:cubicBezTo>
                  <a:cubicBezTo>
                    <a:pt x="42" y="8"/>
                    <a:pt x="45" y="16"/>
                    <a:pt x="45" y="23"/>
                  </a:cubicBezTo>
                  <a:cubicBezTo>
                    <a:pt x="45" y="29"/>
                    <a:pt x="42" y="38"/>
                    <a:pt x="34" y="38"/>
                  </a:cubicBezTo>
                  <a:close/>
                  <a:moveTo>
                    <a:pt x="41" y="32"/>
                  </a:moveTo>
                  <a:cubicBezTo>
                    <a:pt x="41" y="28"/>
                    <a:pt x="41" y="28"/>
                    <a:pt x="41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1" y="19"/>
                    <a:pt x="31" y="19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28"/>
                    <a:pt x="32" y="28"/>
                    <a:pt x="32" y="28"/>
                  </a:cubicBezTo>
                  <a:cubicBezTo>
                    <a:pt x="27" y="28"/>
                    <a:pt x="27" y="28"/>
                    <a:pt x="27" y="28"/>
                  </a:cubicBezTo>
                  <a:cubicBezTo>
                    <a:pt x="27" y="32"/>
                    <a:pt x="27" y="32"/>
                    <a:pt x="27" y="32"/>
                  </a:cubicBezTo>
                  <a:lnTo>
                    <a:pt x="41" y="32"/>
                  </a:lnTo>
                  <a:close/>
                </a:path>
              </a:pathLst>
            </a:custGeom>
            <a:ln>
              <a:solidFill>
                <a:schemeClr val="tx1">
                  <a:lumMod val="5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256962"/>
                </a:solidFill>
              </a:endParaRPr>
            </a:p>
          </p:txBody>
        </p:sp>
        <p:sp>
          <p:nvSpPr>
            <p:cNvPr id="61" name="Freeform 124">
              <a:extLst>
                <a:ext uri="{FF2B5EF4-FFF2-40B4-BE49-F238E27FC236}">
                  <a16:creationId xmlns:a16="http://schemas.microsoft.com/office/drawing/2014/main" xmlns="" id="{32B91C46-C306-4256-AFD0-42FFD11AC65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35986" y="5229200"/>
              <a:ext cx="423646" cy="285313"/>
            </a:xfrm>
            <a:custGeom>
              <a:avLst/>
              <a:gdLst/>
              <a:ahLst/>
              <a:cxnLst>
                <a:cxn ang="0">
                  <a:pos x="68" y="43"/>
                </a:cxn>
                <a:cxn ang="0">
                  <a:pos x="66" y="46"/>
                </a:cxn>
                <a:cxn ang="0">
                  <a:pos x="2" y="46"/>
                </a:cxn>
                <a:cxn ang="0">
                  <a:pos x="0" y="43"/>
                </a:cxn>
                <a:cxn ang="0">
                  <a:pos x="0" y="2"/>
                </a:cxn>
                <a:cxn ang="0">
                  <a:pos x="2" y="0"/>
                </a:cxn>
                <a:cxn ang="0">
                  <a:pos x="66" y="0"/>
                </a:cxn>
                <a:cxn ang="0">
                  <a:pos x="68" y="2"/>
                </a:cxn>
                <a:cxn ang="0">
                  <a:pos x="68" y="43"/>
                </a:cxn>
                <a:cxn ang="0">
                  <a:pos x="64" y="14"/>
                </a:cxn>
                <a:cxn ang="0">
                  <a:pos x="55" y="4"/>
                </a:cxn>
                <a:cxn ang="0">
                  <a:pos x="13" y="4"/>
                </a:cxn>
                <a:cxn ang="0">
                  <a:pos x="4" y="14"/>
                </a:cxn>
                <a:cxn ang="0">
                  <a:pos x="4" y="32"/>
                </a:cxn>
                <a:cxn ang="0">
                  <a:pos x="13" y="41"/>
                </a:cxn>
                <a:cxn ang="0">
                  <a:pos x="55" y="41"/>
                </a:cxn>
                <a:cxn ang="0">
                  <a:pos x="64" y="32"/>
                </a:cxn>
                <a:cxn ang="0">
                  <a:pos x="64" y="14"/>
                </a:cxn>
                <a:cxn ang="0">
                  <a:pos x="34" y="38"/>
                </a:cxn>
                <a:cxn ang="0">
                  <a:pos x="23" y="23"/>
                </a:cxn>
                <a:cxn ang="0">
                  <a:pos x="34" y="8"/>
                </a:cxn>
                <a:cxn ang="0">
                  <a:pos x="45" y="23"/>
                </a:cxn>
                <a:cxn ang="0">
                  <a:pos x="34" y="38"/>
                </a:cxn>
                <a:cxn ang="0">
                  <a:pos x="41" y="32"/>
                </a:cxn>
                <a:cxn ang="0">
                  <a:pos x="41" y="28"/>
                </a:cxn>
                <a:cxn ang="0">
                  <a:pos x="36" y="28"/>
                </a:cxn>
                <a:cxn ang="0">
                  <a:pos x="36" y="12"/>
                </a:cxn>
                <a:cxn ang="0">
                  <a:pos x="32" y="12"/>
                </a:cxn>
                <a:cxn ang="0">
                  <a:pos x="27" y="17"/>
                </a:cxn>
                <a:cxn ang="0">
                  <a:pos x="30" y="20"/>
                </a:cxn>
                <a:cxn ang="0">
                  <a:pos x="32" y="18"/>
                </a:cxn>
                <a:cxn ang="0">
                  <a:pos x="32" y="18"/>
                </a:cxn>
                <a:cxn ang="0">
                  <a:pos x="32" y="28"/>
                </a:cxn>
                <a:cxn ang="0">
                  <a:pos x="27" y="28"/>
                </a:cxn>
                <a:cxn ang="0">
                  <a:pos x="27" y="32"/>
                </a:cxn>
                <a:cxn ang="0">
                  <a:pos x="41" y="32"/>
                </a:cxn>
              </a:cxnLst>
              <a:rect l="0" t="0" r="r" b="b"/>
              <a:pathLst>
                <a:path w="68" h="46">
                  <a:moveTo>
                    <a:pt x="68" y="43"/>
                  </a:moveTo>
                  <a:cubicBezTo>
                    <a:pt x="68" y="45"/>
                    <a:pt x="67" y="46"/>
                    <a:pt x="66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1" y="46"/>
                    <a:pt x="0" y="45"/>
                    <a:pt x="0" y="4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7" y="0"/>
                    <a:pt x="68" y="1"/>
                    <a:pt x="68" y="2"/>
                  </a:cubicBezTo>
                  <a:lnTo>
                    <a:pt x="68" y="43"/>
                  </a:lnTo>
                  <a:close/>
                  <a:moveTo>
                    <a:pt x="64" y="14"/>
                  </a:moveTo>
                  <a:cubicBezTo>
                    <a:pt x="59" y="14"/>
                    <a:pt x="55" y="10"/>
                    <a:pt x="55" y="4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3" y="10"/>
                    <a:pt x="9" y="14"/>
                    <a:pt x="4" y="14"/>
                  </a:cubicBezTo>
                  <a:cubicBezTo>
                    <a:pt x="4" y="32"/>
                    <a:pt x="4" y="32"/>
                    <a:pt x="4" y="32"/>
                  </a:cubicBezTo>
                  <a:cubicBezTo>
                    <a:pt x="9" y="32"/>
                    <a:pt x="13" y="36"/>
                    <a:pt x="13" y="41"/>
                  </a:cubicBezTo>
                  <a:cubicBezTo>
                    <a:pt x="55" y="41"/>
                    <a:pt x="55" y="41"/>
                    <a:pt x="55" y="41"/>
                  </a:cubicBezTo>
                  <a:cubicBezTo>
                    <a:pt x="55" y="36"/>
                    <a:pt x="59" y="32"/>
                    <a:pt x="64" y="32"/>
                  </a:cubicBezTo>
                  <a:lnTo>
                    <a:pt x="64" y="14"/>
                  </a:lnTo>
                  <a:close/>
                  <a:moveTo>
                    <a:pt x="34" y="38"/>
                  </a:moveTo>
                  <a:cubicBezTo>
                    <a:pt x="27" y="38"/>
                    <a:pt x="23" y="29"/>
                    <a:pt x="23" y="23"/>
                  </a:cubicBezTo>
                  <a:cubicBezTo>
                    <a:pt x="23" y="16"/>
                    <a:pt x="27" y="8"/>
                    <a:pt x="34" y="8"/>
                  </a:cubicBezTo>
                  <a:cubicBezTo>
                    <a:pt x="42" y="8"/>
                    <a:pt x="45" y="16"/>
                    <a:pt x="45" y="23"/>
                  </a:cubicBezTo>
                  <a:cubicBezTo>
                    <a:pt x="45" y="29"/>
                    <a:pt x="42" y="38"/>
                    <a:pt x="34" y="38"/>
                  </a:cubicBezTo>
                  <a:close/>
                  <a:moveTo>
                    <a:pt x="41" y="32"/>
                  </a:moveTo>
                  <a:cubicBezTo>
                    <a:pt x="41" y="28"/>
                    <a:pt x="41" y="28"/>
                    <a:pt x="41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1" y="19"/>
                    <a:pt x="31" y="19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28"/>
                    <a:pt x="32" y="28"/>
                    <a:pt x="32" y="28"/>
                  </a:cubicBezTo>
                  <a:cubicBezTo>
                    <a:pt x="27" y="28"/>
                    <a:pt x="27" y="28"/>
                    <a:pt x="27" y="28"/>
                  </a:cubicBezTo>
                  <a:cubicBezTo>
                    <a:pt x="27" y="32"/>
                    <a:pt x="27" y="32"/>
                    <a:pt x="27" y="32"/>
                  </a:cubicBezTo>
                  <a:lnTo>
                    <a:pt x="41" y="32"/>
                  </a:lnTo>
                  <a:close/>
                </a:path>
              </a:pathLst>
            </a:custGeom>
            <a:ln>
              <a:solidFill>
                <a:schemeClr val="tx1">
                  <a:lumMod val="5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256962"/>
                </a:solidFill>
              </a:endParaRPr>
            </a:p>
          </p:txBody>
        </p:sp>
        <p:sp>
          <p:nvSpPr>
            <p:cNvPr id="62" name="Freeform 124">
              <a:extLst>
                <a:ext uri="{FF2B5EF4-FFF2-40B4-BE49-F238E27FC236}">
                  <a16:creationId xmlns:a16="http://schemas.microsoft.com/office/drawing/2014/main" xmlns="" id="{CF93B792-A4E0-471A-B09E-8C9B33E5A7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99592" y="5301208"/>
              <a:ext cx="423646" cy="285313"/>
            </a:xfrm>
            <a:custGeom>
              <a:avLst/>
              <a:gdLst/>
              <a:ahLst/>
              <a:cxnLst>
                <a:cxn ang="0">
                  <a:pos x="68" y="43"/>
                </a:cxn>
                <a:cxn ang="0">
                  <a:pos x="66" y="46"/>
                </a:cxn>
                <a:cxn ang="0">
                  <a:pos x="2" y="46"/>
                </a:cxn>
                <a:cxn ang="0">
                  <a:pos x="0" y="43"/>
                </a:cxn>
                <a:cxn ang="0">
                  <a:pos x="0" y="2"/>
                </a:cxn>
                <a:cxn ang="0">
                  <a:pos x="2" y="0"/>
                </a:cxn>
                <a:cxn ang="0">
                  <a:pos x="66" y="0"/>
                </a:cxn>
                <a:cxn ang="0">
                  <a:pos x="68" y="2"/>
                </a:cxn>
                <a:cxn ang="0">
                  <a:pos x="68" y="43"/>
                </a:cxn>
                <a:cxn ang="0">
                  <a:pos x="64" y="14"/>
                </a:cxn>
                <a:cxn ang="0">
                  <a:pos x="55" y="4"/>
                </a:cxn>
                <a:cxn ang="0">
                  <a:pos x="13" y="4"/>
                </a:cxn>
                <a:cxn ang="0">
                  <a:pos x="4" y="14"/>
                </a:cxn>
                <a:cxn ang="0">
                  <a:pos x="4" y="32"/>
                </a:cxn>
                <a:cxn ang="0">
                  <a:pos x="13" y="41"/>
                </a:cxn>
                <a:cxn ang="0">
                  <a:pos x="55" y="41"/>
                </a:cxn>
                <a:cxn ang="0">
                  <a:pos x="64" y="32"/>
                </a:cxn>
                <a:cxn ang="0">
                  <a:pos x="64" y="14"/>
                </a:cxn>
                <a:cxn ang="0">
                  <a:pos x="34" y="38"/>
                </a:cxn>
                <a:cxn ang="0">
                  <a:pos x="23" y="23"/>
                </a:cxn>
                <a:cxn ang="0">
                  <a:pos x="34" y="8"/>
                </a:cxn>
                <a:cxn ang="0">
                  <a:pos x="45" y="23"/>
                </a:cxn>
                <a:cxn ang="0">
                  <a:pos x="34" y="38"/>
                </a:cxn>
                <a:cxn ang="0">
                  <a:pos x="41" y="32"/>
                </a:cxn>
                <a:cxn ang="0">
                  <a:pos x="41" y="28"/>
                </a:cxn>
                <a:cxn ang="0">
                  <a:pos x="36" y="28"/>
                </a:cxn>
                <a:cxn ang="0">
                  <a:pos x="36" y="12"/>
                </a:cxn>
                <a:cxn ang="0">
                  <a:pos x="32" y="12"/>
                </a:cxn>
                <a:cxn ang="0">
                  <a:pos x="27" y="17"/>
                </a:cxn>
                <a:cxn ang="0">
                  <a:pos x="30" y="20"/>
                </a:cxn>
                <a:cxn ang="0">
                  <a:pos x="32" y="18"/>
                </a:cxn>
                <a:cxn ang="0">
                  <a:pos x="32" y="18"/>
                </a:cxn>
                <a:cxn ang="0">
                  <a:pos x="32" y="28"/>
                </a:cxn>
                <a:cxn ang="0">
                  <a:pos x="27" y="28"/>
                </a:cxn>
                <a:cxn ang="0">
                  <a:pos x="27" y="32"/>
                </a:cxn>
                <a:cxn ang="0">
                  <a:pos x="41" y="32"/>
                </a:cxn>
              </a:cxnLst>
              <a:rect l="0" t="0" r="r" b="b"/>
              <a:pathLst>
                <a:path w="68" h="46">
                  <a:moveTo>
                    <a:pt x="68" y="43"/>
                  </a:moveTo>
                  <a:cubicBezTo>
                    <a:pt x="68" y="45"/>
                    <a:pt x="67" y="46"/>
                    <a:pt x="66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1" y="46"/>
                    <a:pt x="0" y="45"/>
                    <a:pt x="0" y="4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67" y="0"/>
                    <a:pt x="68" y="1"/>
                    <a:pt x="68" y="2"/>
                  </a:cubicBezTo>
                  <a:lnTo>
                    <a:pt x="68" y="43"/>
                  </a:lnTo>
                  <a:close/>
                  <a:moveTo>
                    <a:pt x="64" y="14"/>
                  </a:moveTo>
                  <a:cubicBezTo>
                    <a:pt x="59" y="14"/>
                    <a:pt x="55" y="10"/>
                    <a:pt x="55" y="4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13" y="10"/>
                    <a:pt x="9" y="14"/>
                    <a:pt x="4" y="14"/>
                  </a:cubicBezTo>
                  <a:cubicBezTo>
                    <a:pt x="4" y="32"/>
                    <a:pt x="4" y="32"/>
                    <a:pt x="4" y="32"/>
                  </a:cubicBezTo>
                  <a:cubicBezTo>
                    <a:pt x="9" y="32"/>
                    <a:pt x="13" y="36"/>
                    <a:pt x="13" y="41"/>
                  </a:cubicBezTo>
                  <a:cubicBezTo>
                    <a:pt x="55" y="41"/>
                    <a:pt x="55" y="41"/>
                    <a:pt x="55" y="41"/>
                  </a:cubicBezTo>
                  <a:cubicBezTo>
                    <a:pt x="55" y="36"/>
                    <a:pt x="59" y="32"/>
                    <a:pt x="64" y="32"/>
                  </a:cubicBezTo>
                  <a:lnTo>
                    <a:pt x="64" y="14"/>
                  </a:lnTo>
                  <a:close/>
                  <a:moveTo>
                    <a:pt x="34" y="38"/>
                  </a:moveTo>
                  <a:cubicBezTo>
                    <a:pt x="27" y="38"/>
                    <a:pt x="23" y="29"/>
                    <a:pt x="23" y="23"/>
                  </a:cubicBezTo>
                  <a:cubicBezTo>
                    <a:pt x="23" y="16"/>
                    <a:pt x="27" y="8"/>
                    <a:pt x="34" y="8"/>
                  </a:cubicBezTo>
                  <a:cubicBezTo>
                    <a:pt x="42" y="8"/>
                    <a:pt x="45" y="16"/>
                    <a:pt x="45" y="23"/>
                  </a:cubicBezTo>
                  <a:cubicBezTo>
                    <a:pt x="45" y="29"/>
                    <a:pt x="42" y="38"/>
                    <a:pt x="34" y="38"/>
                  </a:cubicBezTo>
                  <a:close/>
                  <a:moveTo>
                    <a:pt x="41" y="32"/>
                  </a:moveTo>
                  <a:cubicBezTo>
                    <a:pt x="41" y="28"/>
                    <a:pt x="41" y="28"/>
                    <a:pt x="41" y="28"/>
                  </a:cubicBezTo>
                  <a:cubicBezTo>
                    <a:pt x="36" y="28"/>
                    <a:pt x="36" y="28"/>
                    <a:pt x="36" y="28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1" y="19"/>
                    <a:pt x="31" y="19"/>
                    <a:pt x="32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2" y="28"/>
                    <a:pt x="32" y="28"/>
                    <a:pt x="32" y="28"/>
                  </a:cubicBezTo>
                  <a:cubicBezTo>
                    <a:pt x="27" y="28"/>
                    <a:pt x="27" y="28"/>
                    <a:pt x="27" y="28"/>
                  </a:cubicBezTo>
                  <a:cubicBezTo>
                    <a:pt x="27" y="32"/>
                    <a:pt x="27" y="32"/>
                    <a:pt x="27" y="32"/>
                  </a:cubicBezTo>
                  <a:lnTo>
                    <a:pt x="41" y="32"/>
                  </a:lnTo>
                  <a:close/>
                </a:path>
              </a:pathLst>
            </a:custGeom>
            <a:ln>
              <a:solidFill>
                <a:schemeClr val="tx1">
                  <a:lumMod val="5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256962"/>
                </a:solidFill>
              </a:endParaRPr>
            </a:p>
          </p:txBody>
        </p:sp>
      </p:grpSp>
      <p:grpSp>
        <p:nvGrpSpPr>
          <p:cNvPr id="63" name="Группа 62">
            <a:extLst>
              <a:ext uri="{FF2B5EF4-FFF2-40B4-BE49-F238E27FC236}">
                <a16:creationId xmlns:a16="http://schemas.microsoft.com/office/drawing/2014/main" xmlns="" id="{9ABBFFA6-2879-4191-82D0-21A906659898}"/>
              </a:ext>
            </a:extLst>
          </p:cNvPr>
          <p:cNvGrpSpPr/>
          <p:nvPr/>
        </p:nvGrpSpPr>
        <p:grpSpPr>
          <a:xfrm>
            <a:off x="5835698" y="1135511"/>
            <a:ext cx="914400" cy="914400"/>
            <a:chOff x="4812037" y="2348880"/>
            <a:chExt cx="914400" cy="914400"/>
          </a:xfrm>
        </p:grpSpPr>
        <p:sp>
          <p:nvSpPr>
            <p:cNvPr id="64" name="Овал 63">
              <a:extLst>
                <a:ext uri="{FF2B5EF4-FFF2-40B4-BE49-F238E27FC236}">
                  <a16:creationId xmlns:a16="http://schemas.microsoft.com/office/drawing/2014/main" xmlns="" id="{D46CF8C8-818C-466C-987F-9C6B275C8FA9}"/>
                </a:ext>
              </a:extLst>
            </p:cNvPr>
            <p:cNvSpPr/>
            <p:nvPr/>
          </p:nvSpPr>
          <p:spPr>
            <a:xfrm>
              <a:off x="4812037" y="2348880"/>
              <a:ext cx="914400" cy="914400"/>
            </a:xfrm>
            <a:prstGeom prst="ellipse">
              <a:avLst/>
            </a:prstGeom>
            <a:ln>
              <a:solidFill>
                <a:schemeClr val="tx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256962"/>
                </a:solidFill>
              </a:endParaRPr>
            </a:p>
          </p:txBody>
        </p:sp>
        <p:sp>
          <p:nvSpPr>
            <p:cNvPr id="65" name="Freeform 135">
              <a:extLst>
                <a:ext uri="{FF2B5EF4-FFF2-40B4-BE49-F238E27FC236}">
                  <a16:creationId xmlns:a16="http://schemas.microsoft.com/office/drawing/2014/main" xmlns="" id="{D3CE87D3-A473-4FA0-B53D-50FA7803DC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45259" y="2628314"/>
              <a:ext cx="447957" cy="419605"/>
            </a:xfrm>
            <a:custGeom>
              <a:avLst/>
              <a:gdLst/>
              <a:ahLst/>
              <a:cxnLst>
                <a:cxn ang="0">
                  <a:pos x="13" y="39"/>
                </a:cxn>
                <a:cxn ang="0">
                  <a:pos x="8" y="39"/>
                </a:cxn>
                <a:cxn ang="0">
                  <a:pos x="0" y="33"/>
                </a:cxn>
                <a:cxn ang="0">
                  <a:pos x="5" y="19"/>
                </a:cxn>
                <a:cxn ang="0">
                  <a:pos x="15" y="22"/>
                </a:cxn>
                <a:cxn ang="0">
                  <a:pos x="20" y="21"/>
                </a:cxn>
                <a:cxn ang="0">
                  <a:pos x="20" y="24"/>
                </a:cxn>
                <a:cxn ang="0">
                  <a:pos x="23" y="34"/>
                </a:cxn>
                <a:cxn ang="0">
                  <a:pos x="13" y="39"/>
                </a:cxn>
                <a:cxn ang="0">
                  <a:pos x="15" y="19"/>
                </a:cxn>
                <a:cxn ang="0">
                  <a:pos x="5" y="9"/>
                </a:cxn>
                <a:cxn ang="0">
                  <a:pos x="15" y="0"/>
                </a:cxn>
                <a:cxn ang="0">
                  <a:pos x="25" y="9"/>
                </a:cxn>
                <a:cxn ang="0">
                  <a:pos x="15" y="19"/>
                </a:cxn>
                <a:cxn ang="0">
                  <a:pos x="53" y="68"/>
                </a:cxn>
                <a:cxn ang="0">
                  <a:pos x="20" y="68"/>
                </a:cxn>
                <a:cxn ang="0">
                  <a:pos x="10" y="58"/>
                </a:cxn>
                <a:cxn ang="0">
                  <a:pos x="23" y="36"/>
                </a:cxn>
                <a:cxn ang="0">
                  <a:pos x="37" y="41"/>
                </a:cxn>
                <a:cxn ang="0">
                  <a:pos x="50" y="36"/>
                </a:cxn>
                <a:cxn ang="0">
                  <a:pos x="64" y="58"/>
                </a:cxn>
                <a:cxn ang="0">
                  <a:pos x="53" y="68"/>
                </a:cxn>
                <a:cxn ang="0">
                  <a:pos x="37" y="39"/>
                </a:cxn>
                <a:cxn ang="0">
                  <a:pos x="22" y="24"/>
                </a:cxn>
                <a:cxn ang="0">
                  <a:pos x="37" y="9"/>
                </a:cxn>
                <a:cxn ang="0">
                  <a:pos x="51" y="24"/>
                </a:cxn>
                <a:cxn ang="0">
                  <a:pos x="37" y="39"/>
                </a:cxn>
                <a:cxn ang="0">
                  <a:pos x="59" y="19"/>
                </a:cxn>
                <a:cxn ang="0">
                  <a:pos x="49" y="9"/>
                </a:cxn>
                <a:cxn ang="0">
                  <a:pos x="59" y="0"/>
                </a:cxn>
                <a:cxn ang="0">
                  <a:pos x="68" y="9"/>
                </a:cxn>
                <a:cxn ang="0">
                  <a:pos x="59" y="19"/>
                </a:cxn>
                <a:cxn ang="0">
                  <a:pos x="66" y="39"/>
                </a:cxn>
                <a:cxn ang="0">
                  <a:pos x="61" y="39"/>
                </a:cxn>
                <a:cxn ang="0">
                  <a:pos x="51" y="34"/>
                </a:cxn>
                <a:cxn ang="0">
                  <a:pos x="54" y="24"/>
                </a:cxn>
                <a:cxn ang="0">
                  <a:pos x="54" y="21"/>
                </a:cxn>
                <a:cxn ang="0">
                  <a:pos x="59" y="22"/>
                </a:cxn>
                <a:cxn ang="0">
                  <a:pos x="69" y="19"/>
                </a:cxn>
                <a:cxn ang="0">
                  <a:pos x="73" y="33"/>
                </a:cxn>
                <a:cxn ang="0">
                  <a:pos x="66" y="39"/>
                </a:cxn>
              </a:cxnLst>
              <a:rect l="0" t="0" r="r" b="b"/>
              <a:pathLst>
                <a:path w="73" h="68">
                  <a:moveTo>
                    <a:pt x="13" y="39"/>
                  </a:moveTo>
                  <a:cubicBezTo>
                    <a:pt x="8" y="39"/>
                    <a:pt x="8" y="39"/>
                    <a:pt x="8" y="39"/>
                  </a:cubicBezTo>
                  <a:cubicBezTo>
                    <a:pt x="4" y="39"/>
                    <a:pt x="0" y="37"/>
                    <a:pt x="0" y="33"/>
                  </a:cubicBezTo>
                  <a:cubicBezTo>
                    <a:pt x="0" y="29"/>
                    <a:pt x="0" y="19"/>
                    <a:pt x="5" y="19"/>
                  </a:cubicBezTo>
                  <a:cubicBezTo>
                    <a:pt x="6" y="19"/>
                    <a:pt x="10" y="22"/>
                    <a:pt x="15" y="22"/>
                  </a:cubicBezTo>
                  <a:cubicBezTo>
                    <a:pt x="17" y="22"/>
                    <a:pt x="18" y="22"/>
                    <a:pt x="20" y="21"/>
                  </a:cubicBezTo>
                  <a:cubicBezTo>
                    <a:pt x="20" y="22"/>
                    <a:pt x="20" y="23"/>
                    <a:pt x="20" y="24"/>
                  </a:cubicBezTo>
                  <a:cubicBezTo>
                    <a:pt x="20" y="27"/>
                    <a:pt x="21" y="31"/>
                    <a:pt x="23" y="34"/>
                  </a:cubicBezTo>
                  <a:cubicBezTo>
                    <a:pt x="19" y="34"/>
                    <a:pt x="15" y="36"/>
                    <a:pt x="13" y="39"/>
                  </a:cubicBezTo>
                  <a:close/>
                  <a:moveTo>
                    <a:pt x="15" y="19"/>
                  </a:moveTo>
                  <a:cubicBezTo>
                    <a:pt x="10" y="19"/>
                    <a:pt x="5" y="15"/>
                    <a:pt x="5" y="9"/>
                  </a:cubicBezTo>
                  <a:cubicBezTo>
                    <a:pt x="5" y="4"/>
                    <a:pt x="10" y="0"/>
                    <a:pt x="15" y="0"/>
                  </a:cubicBezTo>
                  <a:cubicBezTo>
                    <a:pt x="20" y="0"/>
                    <a:pt x="25" y="4"/>
                    <a:pt x="25" y="9"/>
                  </a:cubicBezTo>
                  <a:cubicBezTo>
                    <a:pt x="25" y="15"/>
                    <a:pt x="20" y="19"/>
                    <a:pt x="15" y="19"/>
                  </a:cubicBezTo>
                  <a:close/>
                  <a:moveTo>
                    <a:pt x="53" y="68"/>
                  </a:moveTo>
                  <a:cubicBezTo>
                    <a:pt x="20" y="68"/>
                    <a:pt x="20" y="68"/>
                    <a:pt x="20" y="68"/>
                  </a:cubicBezTo>
                  <a:cubicBezTo>
                    <a:pt x="14" y="68"/>
                    <a:pt x="10" y="64"/>
                    <a:pt x="10" y="58"/>
                  </a:cubicBezTo>
                  <a:cubicBezTo>
                    <a:pt x="10" y="49"/>
                    <a:pt x="12" y="36"/>
                    <a:pt x="23" y="36"/>
                  </a:cubicBezTo>
                  <a:cubicBezTo>
                    <a:pt x="25" y="36"/>
                    <a:pt x="29" y="41"/>
                    <a:pt x="37" y="41"/>
                  </a:cubicBezTo>
                  <a:cubicBezTo>
                    <a:pt x="44" y="41"/>
                    <a:pt x="49" y="36"/>
                    <a:pt x="50" y="36"/>
                  </a:cubicBezTo>
                  <a:cubicBezTo>
                    <a:pt x="62" y="36"/>
                    <a:pt x="64" y="49"/>
                    <a:pt x="64" y="58"/>
                  </a:cubicBezTo>
                  <a:cubicBezTo>
                    <a:pt x="64" y="64"/>
                    <a:pt x="60" y="68"/>
                    <a:pt x="53" y="68"/>
                  </a:cubicBezTo>
                  <a:close/>
                  <a:moveTo>
                    <a:pt x="37" y="39"/>
                  </a:moveTo>
                  <a:cubicBezTo>
                    <a:pt x="29" y="39"/>
                    <a:pt x="22" y="32"/>
                    <a:pt x="22" y="24"/>
                  </a:cubicBezTo>
                  <a:cubicBezTo>
                    <a:pt x="22" y="16"/>
                    <a:pt x="29" y="9"/>
                    <a:pt x="37" y="9"/>
                  </a:cubicBezTo>
                  <a:cubicBezTo>
                    <a:pt x="45" y="9"/>
                    <a:pt x="51" y="16"/>
                    <a:pt x="51" y="24"/>
                  </a:cubicBezTo>
                  <a:cubicBezTo>
                    <a:pt x="51" y="32"/>
                    <a:pt x="45" y="39"/>
                    <a:pt x="37" y="39"/>
                  </a:cubicBezTo>
                  <a:close/>
                  <a:moveTo>
                    <a:pt x="59" y="19"/>
                  </a:moveTo>
                  <a:cubicBezTo>
                    <a:pt x="53" y="19"/>
                    <a:pt x="49" y="15"/>
                    <a:pt x="49" y="9"/>
                  </a:cubicBezTo>
                  <a:cubicBezTo>
                    <a:pt x="49" y="4"/>
                    <a:pt x="53" y="0"/>
                    <a:pt x="59" y="0"/>
                  </a:cubicBezTo>
                  <a:cubicBezTo>
                    <a:pt x="64" y="0"/>
                    <a:pt x="68" y="4"/>
                    <a:pt x="68" y="9"/>
                  </a:cubicBezTo>
                  <a:cubicBezTo>
                    <a:pt x="68" y="15"/>
                    <a:pt x="64" y="19"/>
                    <a:pt x="59" y="19"/>
                  </a:cubicBezTo>
                  <a:close/>
                  <a:moveTo>
                    <a:pt x="66" y="39"/>
                  </a:moveTo>
                  <a:cubicBezTo>
                    <a:pt x="61" y="39"/>
                    <a:pt x="61" y="39"/>
                    <a:pt x="61" y="39"/>
                  </a:cubicBezTo>
                  <a:cubicBezTo>
                    <a:pt x="58" y="36"/>
                    <a:pt x="55" y="34"/>
                    <a:pt x="51" y="34"/>
                  </a:cubicBezTo>
                  <a:cubicBezTo>
                    <a:pt x="53" y="31"/>
                    <a:pt x="54" y="27"/>
                    <a:pt x="54" y="24"/>
                  </a:cubicBezTo>
                  <a:cubicBezTo>
                    <a:pt x="54" y="23"/>
                    <a:pt x="54" y="22"/>
                    <a:pt x="54" y="21"/>
                  </a:cubicBezTo>
                  <a:cubicBezTo>
                    <a:pt x="55" y="22"/>
                    <a:pt x="57" y="22"/>
                    <a:pt x="59" y="22"/>
                  </a:cubicBezTo>
                  <a:cubicBezTo>
                    <a:pt x="64" y="22"/>
                    <a:pt x="68" y="19"/>
                    <a:pt x="69" y="19"/>
                  </a:cubicBezTo>
                  <a:cubicBezTo>
                    <a:pt x="73" y="19"/>
                    <a:pt x="73" y="29"/>
                    <a:pt x="73" y="33"/>
                  </a:cubicBezTo>
                  <a:cubicBezTo>
                    <a:pt x="73" y="37"/>
                    <a:pt x="70" y="39"/>
                    <a:pt x="66" y="39"/>
                  </a:cubicBezTo>
                  <a:close/>
                </a:path>
              </a:pathLst>
            </a:custGeom>
            <a:ln>
              <a:solidFill>
                <a:schemeClr val="tx1">
                  <a:lumMod val="5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256962"/>
                </a:solidFill>
              </a:endParaRPr>
            </a:p>
          </p:txBody>
        </p:sp>
      </p:grpSp>
      <p:grpSp>
        <p:nvGrpSpPr>
          <p:cNvPr id="66" name="Группа 65">
            <a:extLst>
              <a:ext uri="{FF2B5EF4-FFF2-40B4-BE49-F238E27FC236}">
                <a16:creationId xmlns:a16="http://schemas.microsoft.com/office/drawing/2014/main" xmlns="" id="{3915E4E7-6FF1-4AB4-A1F0-FD79826FA674}"/>
              </a:ext>
            </a:extLst>
          </p:cNvPr>
          <p:cNvGrpSpPr/>
          <p:nvPr/>
        </p:nvGrpSpPr>
        <p:grpSpPr>
          <a:xfrm>
            <a:off x="5835698" y="2710780"/>
            <a:ext cx="914400" cy="914400"/>
            <a:chOff x="4812037" y="3548885"/>
            <a:chExt cx="914400" cy="914400"/>
          </a:xfrm>
        </p:grpSpPr>
        <p:sp>
          <p:nvSpPr>
            <p:cNvPr id="67" name="Овал 66">
              <a:extLst>
                <a:ext uri="{FF2B5EF4-FFF2-40B4-BE49-F238E27FC236}">
                  <a16:creationId xmlns:a16="http://schemas.microsoft.com/office/drawing/2014/main" xmlns="" id="{D5CE9A27-6616-4A9D-B46D-C1F7B5E40861}"/>
                </a:ext>
              </a:extLst>
            </p:cNvPr>
            <p:cNvSpPr/>
            <p:nvPr/>
          </p:nvSpPr>
          <p:spPr>
            <a:xfrm>
              <a:off x="4812037" y="3548885"/>
              <a:ext cx="914400" cy="914400"/>
            </a:xfrm>
            <a:prstGeom prst="ellipse">
              <a:avLst/>
            </a:prstGeom>
            <a:ln>
              <a:solidFill>
                <a:schemeClr val="tx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256962"/>
                </a:solidFill>
              </a:endParaRPr>
            </a:p>
          </p:txBody>
        </p:sp>
        <p:sp>
          <p:nvSpPr>
            <p:cNvPr id="68" name="Freeform 23">
              <a:extLst>
                <a:ext uri="{FF2B5EF4-FFF2-40B4-BE49-F238E27FC236}">
                  <a16:creationId xmlns:a16="http://schemas.microsoft.com/office/drawing/2014/main" xmlns="" id="{48C5B63F-ED59-4AA0-A289-FCD604E3400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7474" y="3770367"/>
              <a:ext cx="396391" cy="374818"/>
            </a:xfrm>
            <a:custGeom>
              <a:avLst/>
              <a:gdLst/>
              <a:ahLst/>
              <a:cxnLst>
                <a:cxn ang="0">
                  <a:pos x="68" y="14"/>
                </a:cxn>
                <a:cxn ang="0">
                  <a:pos x="68" y="18"/>
                </a:cxn>
                <a:cxn ang="0">
                  <a:pos x="64" y="18"/>
                </a:cxn>
                <a:cxn ang="0">
                  <a:pos x="61" y="21"/>
                </a:cxn>
                <a:cxn ang="0">
                  <a:pos x="7" y="21"/>
                </a:cxn>
                <a:cxn ang="0">
                  <a:pos x="4" y="18"/>
                </a:cxn>
                <a:cxn ang="0">
                  <a:pos x="0" y="18"/>
                </a:cxn>
                <a:cxn ang="0">
                  <a:pos x="0" y="14"/>
                </a:cxn>
                <a:cxn ang="0">
                  <a:pos x="34" y="0"/>
                </a:cxn>
                <a:cxn ang="0">
                  <a:pos x="68" y="14"/>
                </a:cxn>
                <a:cxn ang="0">
                  <a:pos x="68" y="60"/>
                </a:cxn>
                <a:cxn ang="0">
                  <a:pos x="68" y="64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2" y="57"/>
                </a:cxn>
                <a:cxn ang="0">
                  <a:pos x="66" y="57"/>
                </a:cxn>
                <a:cxn ang="0">
                  <a:pos x="68" y="60"/>
                </a:cxn>
                <a:cxn ang="0">
                  <a:pos x="18" y="23"/>
                </a:cxn>
                <a:cxn ang="0">
                  <a:pos x="18" y="50"/>
                </a:cxn>
                <a:cxn ang="0">
                  <a:pos x="23" y="50"/>
                </a:cxn>
                <a:cxn ang="0">
                  <a:pos x="23" y="23"/>
                </a:cxn>
                <a:cxn ang="0">
                  <a:pos x="32" y="23"/>
                </a:cxn>
                <a:cxn ang="0">
                  <a:pos x="32" y="50"/>
                </a:cxn>
                <a:cxn ang="0">
                  <a:pos x="36" y="50"/>
                </a:cxn>
                <a:cxn ang="0">
                  <a:pos x="36" y="23"/>
                </a:cxn>
                <a:cxn ang="0">
                  <a:pos x="45" y="23"/>
                </a:cxn>
                <a:cxn ang="0">
                  <a:pos x="45" y="50"/>
                </a:cxn>
                <a:cxn ang="0">
                  <a:pos x="50" y="50"/>
                </a:cxn>
                <a:cxn ang="0">
                  <a:pos x="50" y="23"/>
                </a:cxn>
                <a:cxn ang="0">
                  <a:pos x="59" y="23"/>
                </a:cxn>
                <a:cxn ang="0">
                  <a:pos x="59" y="50"/>
                </a:cxn>
                <a:cxn ang="0">
                  <a:pos x="61" y="50"/>
                </a:cxn>
                <a:cxn ang="0">
                  <a:pos x="64" y="53"/>
                </a:cxn>
                <a:cxn ang="0">
                  <a:pos x="64" y="55"/>
                </a:cxn>
                <a:cxn ang="0">
                  <a:pos x="4" y="55"/>
                </a:cxn>
                <a:cxn ang="0">
                  <a:pos x="4" y="53"/>
                </a:cxn>
                <a:cxn ang="0">
                  <a:pos x="7" y="50"/>
                </a:cxn>
                <a:cxn ang="0">
                  <a:pos x="9" y="50"/>
                </a:cxn>
                <a:cxn ang="0">
                  <a:pos x="9" y="23"/>
                </a:cxn>
                <a:cxn ang="0">
                  <a:pos x="18" y="23"/>
                </a:cxn>
              </a:cxnLst>
              <a:rect l="0" t="0" r="r" b="b"/>
              <a:pathLst>
                <a:path w="68" h="64">
                  <a:moveTo>
                    <a:pt x="68" y="14"/>
                  </a:moveTo>
                  <a:cubicBezTo>
                    <a:pt x="68" y="18"/>
                    <a:pt x="68" y="18"/>
                    <a:pt x="68" y="18"/>
                  </a:cubicBezTo>
                  <a:cubicBezTo>
                    <a:pt x="64" y="18"/>
                    <a:pt x="64" y="18"/>
                    <a:pt x="64" y="18"/>
                  </a:cubicBezTo>
                  <a:cubicBezTo>
                    <a:pt x="64" y="20"/>
                    <a:pt x="63" y="21"/>
                    <a:pt x="61" y="21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5" y="21"/>
                    <a:pt x="4" y="20"/>
                    <a:pt x="4" y="18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34" y="0"/>
                    <a:pt x="34" y="0"/>
                    <a:pt x="34" y="0"/>
                  </a:cubicBezTo>
                  <a:lnTo>
                    <a:pt x="68" y="14"/>
                  </a:lnTo>
                  <a:close/>
                  <a:moveTo>
                    <a:pt x="68" y="60"/>
                  </a:moveTo>
                  <a:cubicBezTo>
                    <a:pt x="68" y="64"/>
                    <a:pt x="68" y="64"/>
                    <a:pt x="68" y="64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0" y="58"/>
                    <a:pt x="1" y="57"/>
                    <a:pt x="2" y="57"/>
                  </a:cubicBezTo>
                  <a:cubicBezTo>
                    <a:pt x="66" y="57"/>
                    <a:pt x="66" y="57"/>
                    <a:pt x="66" y="57"/>
                  </a:cubicBezTo>
                  <a:cubicBezTo>
                    <a:pt x="67" y="57"/>
                    <a:pt x="68" y="58"/>
                    <a:pt x="68" y="60"/>
                  </a:cubicBezTo>
                  <a:close/>
                  <a:moveTo>
                    <a:pt x="18" y="23"/>
                  </a:moveTo>
                  <a:cubicBezTo>
                    <a:pt x="18" y="50"/>
                    <a:pt x="18" y="50"/>
                    <a:pt x="18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3" y="23"/>
                    <a:pt x="23" y="23"/>
                    <a:pt x="23" y="23"/>
                  </a:cubicBezTo>
                  <a:cubicBezTo>
                    <a:pt x="32" y="23"/>
                    <a:pt x="32" y="23"/>
                    <a:pt x="32" y="23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6" y="50"/>
                    <a:pt x="36" y="50"/>
                    <a:pt x="36" y="50"/>
                  </a:cubicBezTo>
                  <a:cubicBezTo>
                    <a:pt x="36" y="23"/>
                    <a:pt x="36" y="23"/>
                    <a:pt x="36" y="23"/>
                  </a:cubicBezTo>
                  <a:cubicBezTo>
                    <a:pt x="45" y="23"/>
                    <a:pt x="45" y="23"/>
                    <a:pt x="45" y="23"/>
                  </a:cubicBezTo>
                  <a:cubicBezTo>
                    <a:pt x="45" y="50"/>
                    <a:pt x="45" y="50"/>
                    <a:pt x="45" y="50"/>
                  </a:cubicBezTo>
                  <a:cubicBezTo>
                    <a:pt x="50" y="50"/>
                    <a:pt x="50" y="50"/>
                    <a:pt x="50" y="50"/>
                  </a:cubicBezTo>
                  <a:cubicBezTo>
                    <a:pt x="50" y="23"/>
                    <a:pt x="50" y="23"/>
                    <a:pt x="50" y="23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50"/>
                    <a:pt x="59" y="50"/>
                    <a:pt x="59" y="50"/>
                  </a:cubicBezTo>
                  <a:cubicBezTo>
                    <a:pt x="61" y="50"/>
                    <a:pt x="61" y="50"/>
                    <a:pt x="61" y="50"/>
                  </a:cubicBezTo>
                  <a:cubicBezTo>
                    <a:pt x="63" y="50"/>
                    <a:pt x="64" y="51"/>
                    <a:pt x="64" y="53"/>
                  </a:cubicBezTo>
                  <a:cubicBezTo>
                    <a:pt x="64" y="55"/>
                    <a:pt x="64" y="55"/>
                    <a:pt x="64" y="55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4" y="53"/>
                    <a:pt x="4" y="53"/>
                    <a:pt x="4" y="53"/>
                  </a:cubicBezTo>
                  <a:cubicBezTo>
                    <a:pt x="4" y="51"/>
                    <a:pt x="5" y="50"/>
                    <a:pt x="7" y="50"/>
                  </a:cubicBezTo>
                  <a:cubicBezTo>
                    <a:pt x="9" y="50"/>
                    <a:pt x="9" y="50"/>
                    <a:pt x="9" y="50"/>
                  </a:cubicBezTo>
                  <a:cubicBezTo>
                    <a:pt x="9" y="23"/>
                    <a:pt x="9" y="23"/>
                    <a:pt x="9" y="23"/>
                  </a:cubicBezTo>
                  <a:lnTo>
                    <a:pt x="18" y="23"/>
                  </a:lnTo>
                  <a:close/>
                </a:path>
              </a:pathLst>
            </a:custGeom>
            <a:ln>
              <a:solidFill>
                <a:schemeClr val="tx1">
                  <a:lumMod val="5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256962"/>
                </a:solidFill>
              </a:endParaRPr>
            </a:p>
          </p:txBody>
        </p:sp>
      </p:grpSp>
      <p:grpSp>
        <p:nvGrpSpPr>
          <p:cNvPr id="69" name="Группа 68">
            <a:extLst>
              <a:ext uri="{FF2B5EF4-FFF2-40B4-BE49-F238E27FC236}">
                <a16:creationId xmlns:a16="http://schemas.microsoft.com/office/drawing/2014/main" xmlns="" id="{BDFB26EA-D7B6-49D7-A4E4-96B2F2F86754}"/>
              </a:ext>
            </a:extLst>
          </p:cNvPr>
          <p:cNvGrpSpPr/>
          <p:nvPr/>
        </p:nvGrpSpPr>
        <p:grpSpPr>
          <a:xfrm>
            <a:off x="5889721" y="4386808"/>
            <a:ext cx="914400" cy="914400"/>
            <a:chOff x="4812037" y="4953053"/>
            <a:chExt cx="914400" cy="914400"/>
          </a:xfrm>
        </p:grpSpPr>
        <p:sp>
          <p:nvSpPr>
            <p:cNvPr id="70" name="Овал 69">
              <a:extLst>
                <a:ext uri="{FF2B5EF4-FFF2-40B4-BE49-F238E27FC236}">
                  <a16:creationId xmlns:a16="http://schemas.microsoft.com/office/drawing/2014/main" xmlns="" id="{3B704C83-F4B3-43E5-95F2-DCF20E5122C9}"/>
                </a:ext>
              </a:extLst>
            </p:cNvPr>
            <p:cNvSpPr/>
            <p:nvPr/>
          </p:nvSpPr>
          <p:spPr>
            <a:xfrm>
              <a:off x="4812037" y="4953053"/>
              <a:ext cx="914400" cy="914400"/>
            </a:xfrm>
            <a:prstGeom prst="ellipse">
              <a:avLst/>
            </a:prstGeom>
            <a:ln>
              <a:solidFill>
                <a:schemeClr val="tx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256962"/>
                </a:solidFill>
              </a:endParaRPr>
            </a:p>
          </p:txBody>
        </p:sp>
        <p:sp>
          <p:nvSpPr>
            <p:cNvPr id="71" name="Freeform 113">
              <a:extLst>
                <a:ext uri="{FF2B5EF4-FFF2-40B4-BE49-F238E27FC236}">
                  <a16:creationId xmlns:a16="http://schemas.microsoft.com/office/drawing/2014/main" xmlns="" id="{8B0C807C-C458-4376-B5EB-DA52A9FED05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18460" y="5281695"/>
              <a:ext cx="501554" cy="346580"/>
            </a:xfrm>
            <a:custGeom>
              <a:avLst/>
              <a:gdLst/>
              <a:ahLst/>
              <a:cxnLst>
                <a:cxn ang="0">
                  <a:pos x="82" y="49"/>
                </a:cxn>
                <a:cxn ang="0">
                  <a:pos x="74" y="57"/>
                </a:cxn>
                <a:cxn ang="0">
                  <a:pos x="7" y="57"/>
                </a:cxn>
                <a:cxn ang="0">
                  <a:pos x="0" y="49"/>
                </a:cxn>
                <a:cxn ang="0">
                  <a:pos x="0" y="6"/>
                </a:cxn>
                <a:cxn ang="0">
                  <a:pos x="10" y="6"/>
                </a:cxn>
                <a:cxn ang="0">
                  <a:pos x="10" y="0"/>
                </a:cxn>
                <a:cxn ang="0">
                  <a:pos x="82" y="0"/>
                </a:cxn>
                <a:cxn ang="0">
                  <a:pos x="82" y="49"/>
                </a:cxn>
                <a:cxn ang="0">
                  <a:pos x="10" y="11"/>
                </a:cxn>
                <a:cxn ang="0">
                  <a:pos x="5" y="11"/>
                </a:cxn>
                <a:cxn ang="0">
                  <a:pos x="5" y="49"/>
                </a:cxn>
                <a:cxn ang="0">
                  <a:pos x="7" y="52"/>
                </a:cxn>
                <a:cxn ang="0">
                  <a:pos x="10" y="49"/>
                </a:cxn>
                <a:cxn ang="0">
                  <a:pos x="10" y="11"/>
                </a:cxn>
                <a:cxn ang="0">
                  <a:pos x="77" y="6"/>
                </a:cxn>
                <a:cxn ang="0">
                  <a:pos x="15" y="6"/>
                </a:cxn>
                <a:cxn ang="0">
                  <a:pos x="15" y="49"/>
                </a:cxn>
                <a:cxn ang="0">
                  <a:pos x="15" y="52"/>
                </a:cxn>
                <a:cxn ang="0">
                  <a:pos x="74" y="52"/>
                </a:cxn>
                <a:cxn ang="0">
                  <a:pos x="77" y="49"/>
                </a:cxn>
                <a:cxn ang="0">
                  <a:pos x="77" y="6"/>
                </a:cxn>
                <a:cxn ang="0">
                  <a:pos x="46" y="36"/>
                </a:cxn>
                <a:cxn ang="0">
                  <a:pos x="20" y="36"/>
                </a:cxn>
                <a:cxn ang="0">
                  <a:pos x="20" y="11"/>
                </a:cxn>
                <a:cxn ang="0">
                  <a:pos x="46" y="11"/>
                </a:cxn>
                <a:cxn ang="0">
                  <a:pos x="46" y="36"/>
                </a:cxn>
                <a:cxn ang="0">
                  <a:pos x="46" y="47"/>
                </a:cxn>
                <a:cxn ang="0">
                  <a:pos x="20" y="47"/>
                </a:cxn>
                <a:cxn ang="0">
                  <a:pos x="20" y="42"/>
                </a:cxn>
                <a:cxn ang="0">
                  <a:pos x="46" y="42"/>
                </a:cxn>
                <a:cxn ang="0">
                  <a:pos x="46" y="47"/>
                </a:cxn>
                <a:cxn ang="0">
                  <a:pos x="25" y="16"/>
                </a:cxn>
                <a:cxn ang="0">
                  <a:pos x="25" y="31"/>
                </a:cxn>
                <a:cxn ang="0">
                  <a:pos x="41" y="31"/>
                </a:cxn>
                <a:cxn ang="0">
                  <a:pos x="41" y="16"/>
                </a:cxn>
                <a:cxn ang="0">
                  <a:pos x="25" y="16"/>
                </a:cxn>
                <a:cxn ang="0">
                  <a:pos x="72" y="16"/>
                </a:cxn>
                <a:cxn ang="0">
                  <a:pos x="51" y="16"/>
                </a:cxn>
                <a:cxn ang="0">
                  <a:pos x="51" y="11"/>
                </a:cxn>
                <a:cxn ang="0">
                  <a:pos x="72" y="11"/>
                </a:cxn>
                <a:cxn ang="0">
                  <a:pos x="72" y="16"/>
                </a:cxn>
                <a:cxn ang="0">
                  <a:pos x="72" y="26"/>
                </a:cxn>
                <a:cxn ang="0">
                  <a:pos x="51" y="26"/>
                </a:cxn>
                <a:cxn ang="0">
                  <a:pos x="51" y="21"/>
                </a:cxn>
                <a:cxn ang="0">
                  <a:pos x="72" y="21"/>
                </a:cxn>
                <a:cxn ang="0">
                  <a:pos x="72" y="26"/>
                </a:cxn>
                <a:cxn ang="0">
                  <a:pos x="72" y="36"/>
                </a:cxn>
                <a:cxn ang="0">
                  <a:pos x="51" y="36"/>
                </a:cxn>
                <a:cxn ang="0">
                  <a:pos x="51" y="31"/>
                </a:cxn>
                <a:cxn ang="0">
                  <a:pos x="72" y="31"/>
                </a:cxn>
                <a:cxn ang="0">
                  <a:pos x="72" y="36"/>
                </a:cxn>
                <a:cxn ang="0">
                  <a:pos x="72" y="47"/>
                </a:cxn>
                <a:cxn ang="0">
                  <a:pos x="51" y="47"/>
                </a:cxn>
                <a:cxn ang="0">
                  <a:pos x="51" y="42"/>
                </a:cxn>
                <a:cxn ang="0">
                  <a:pos x="72" y="42"/>
                </a:cxn>
                <a:cxn ang="0">
                  <a:pos x="72" y="47"/>
                </a:cxn>
              </a:cxnLst>
              <a:rect l="0" t="0" r="r" b="b"/>
              <a:pathLst>
                <a:path w="82" h="57">
                  <a:moveTo>
                    <a:pt x="82" y="49"/>
                  </a:moveTo>
                  <a:cubicBezTo>
                    <a:pt x="82" y="54"/>
                    <a:pt x="79" y="57"/>
                    <a:pt x="74" y="57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3" y="57"/>
                    <a:pt x="0" y="54"/>
                    <a:pt x="0" y="4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lnTo>
                    <a:pt x="82" y="49"/>
                  </a:lnTo>
                  <a:close/>
                  <a:moveTo>
                    <a:pt x="10" y="1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5" y="49"/>
                    <a:pt x="5" y="49"/>
                    <a:pt x="5" y="49"/>
                  </a:cubicBezTo>
                  <a:cubicBezTo>
                    <a:pt x="5" y="51"/>
                    <a:pt x="6" y="52"/>
                    <a:pt x="7" y="52"/>
                  </a:cubicBezTo>
                  <a:cubicBezTo>
                    <a:pt x="9" y="52"/>
                    <a:pt x="10" y="51"/>
                    <a:pt x="10" y="49"/>
                  </a:cubicBezTo>
                  <a:lnTo>
                    <a:pt x="10" y="11"/>
                  </a:lnTo>
                  <a:close/>
                  <a:moveTo>
                    <a:pt x="77" y="6"/>
                  </a:moveTo>
                  <a:cubicBezTo>
                    <a:pt x="15" y="6"/>
                    <a:pt x="15" y="6"/>
                    <a:pt x="15" y="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0"/>
                    <a:pt x="15" y="51"/>
                    <a:pt x="15" y="52"/>
                  </a:cubicBezTo>
                  <a:cubicBezTo>
                    <a:pt x="74" y="52"/>
                    <a:pt x="74" y="52"/>
                    <a:pt x="74" y="52"/>
                  </a:cubicBezTo>
                  <a:cubicBezTo>
                    <a:pt x="76" y="52"/>
                    <a:pt x="77" y="51"/>
                    <a:pt x="77" y="49"/>
                  </a:cubicBezTo>
                  <a:lnTo>
                    <a:pt x="77" y="6"/>
                  </a:lnTo>
                  <a:close/>
                  <a:moveTo>
                    <a:pt x="46" y="36"/>
                  </a:moveTo>
                  <a:cubicBezTo>
                    <a:pt x="20" y="36"/>
                    <a:pt x="20" y="36"/>
                    <a:pt x="20" y="36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46" y="11"/>
                    <a:pt x="46" y="11"/>
                    <a:pt x="46" y="11"/>
                  </a:cubicBezTo>
                  <a:lnTo>
                    <a:pt x="46" y="36"/>
                  </a:lnTo>
                  <a:close/>
                  <a:moveTo>
                    <a:pt x="46" y="47"/>
                  </a:moveTo>
                  <a:cubicBezTo>
                    <a:pt x="20" y="47"/>
                    <a:pt x="20" y="47"/>
                    <a:pt x="20" y="47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46" y="42"/>
                    <a:pt x="46" y="42"/>
                    <a:pt x="46" y="42"/>
                  </a:cubicBezTo>
                  <a:lnTo>
                    <a:pt x="46" y="47"/>
                  </a:lnTo>
                  <a:close/>
                  <a:moveTo>
                    <a:pt x="25" y="16"/>
                  </a:moveTo>
                  <a:cubicBezTo>
                    <a:pt x="25" y="31"/>
                    <a:pt x="25" y="31"/>
                    <a:pt x="25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1" y="16"/>
                    <a:pt x="41" y="16"/>
                    <a:pt x="41" y="16"/>
                  </a:cubicBezTo>
                  <a:lnTo>
                    <a:pt x="25" y="16"/>
                  </a:lnTo>
                  <a:close/>
                  <a:moveTo>
                    <a:pt x="72" y="16"/>
                  </a:moveTo>
                  <a:cubicBezTo>
                    <a:pt x="51" y="16"/>
                    <a:pt x="51" y="16"/>
                    <a:pt x="51" y="16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72" y="11"/>
                    <a:pt x="72" y="11"/>
                    <a:pt x="72" y="11"/>
                  </a:cubicBezTo>
                  <a:lnTo>
                    <a:pt x="72" y="16"/>
                  </a:lnTo>
                  <a:close/>
                  <a:moveTo>
                    <a:pt x="72" y="26"/>
                  </a:moveTo>
                  <a:cubicBezTo>
                    <a:pt x="51" y="26"/>
                    <a:pt x="51" y="26"/>
                    <a:pt x="51" y="26"/>
                  </a:cubicBezTo>
                  <a:cubicBezTo>
                    <a:pt x="51" y="21"/>
                    <a:pt x="51" y="21"/>
                    <a:pt x="51" y="21"/>
                  </a:cubicBezTo>
                  <a:cubicBezTo>
                    <a:pt x="72" y="21"/>
                    <a:pt x="72" y="21"/>
                    <a:pt x="72" y="21"/>
                  </a:cubicBezTo>
                  <a:lnTo>
                    <a:pt x="72" y="26"/>
                  </a:lnTo>
                  <a:close/>
                  <a:moveTo>
                    <a:pt x="72" y="36"/>
                  </a:moveTo>
                  <a:cubicBezTo>
                    <a:pt x="51" y="36"/>
                    <a:pt x="51" y="36"/>
                    <a:pt x="51" y="36"/>
                  </a:cubicBezTo>
                  <a:cubicBezTo>
                    <a:pt x="51" y="31"/>
                    <a:pt x="51" y="31"/>
                    <a:pt x="51" y="31"/>
                  </a:cubicBezTo>
                  <a:cubicBezTo>
                    <a:pt x="72" y="31"/>
                    <a:pt x="72" y="31"/>
                    <a:pt x="72" y="31"/>
                  </a:cubicBezTo>
                  <a:lnTo>
                    <a:pt x="72" y="36"/>
                  </a:lnTo>
                  <a:close/>
                  <a:moveTo>
                    <a:pt x="72" y="47"/>
                  </a:moveTo>
                  <a:cubicBezTo>
                    <a:pt x="51" y="47"/>
                    <a:pt x="51" y="47"/>
                    <a:pt x="51" y="47"/>
                  </a:cubicBezTo>
                  <a:cubicBezTo>
                    <a:pt x="51" y="42"/>
                    <a:pt x="51" y="42"/>
                    <a:pt x="51" y="42"/>
                  </a:cubicBezTo>
                  <a:cubicBezTo>
                    <a:pt x="72" y="42"/>
                    <a:pt x="72" y="42"/>
                    <a:pt x="72" y="42"/>
                  </a:cubicBezTo>
                  <a:lnTo>
                    <a:pt x="72" y="47"/>
                  </a:lnTo>
                  <a:close/>
                </a:path>
              </a:pathLst>
            </a:custGeom>
            <a:ln>
              <a:solidFill>
                <a:schemeClr val="tx1">
                  <a:lumMod val="50000"/>
                </a:schemeClr>
              </a:solidFill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256962"/>
                </a:solidFill>
              </a:endParaRPr>
            </a:p>
          </p:txBody>
        </p:sp>
      </p:grpSp>
      <p:sp>
        <p:nvSpPr>
          <p:cNvPr id="72" name="Объект 5">
            <a:extLst>
              <a:ext uri="{FF2B5EF4-FFF2-40B4-BE49-F238E27FC236}">
                <a16:creationId xmlns:a16="http://schemas.microsoft.com/office/drawing/2014/main" xmlns="" id="{CB7D1835-B55C-4060-8225-1B5C75537BF5}"/>
              </a:ext>
            </a:extLst>
          </p:cNvPr>
          <p:cNvSpPr txBox="1">
            <a:spLocks/>
          </p:cNvSpPr>
          <p:nvPr/>
        </p:nvSpPr>
        <p:spPr>
          <a:xfrm>
            <a:off x="1514495" y="1166458"/>
            <a:ext cx="3743303" cy="1065116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20000"/>
              </a:spcBef>
              <a:buClrTx/>
              <a:buSzTx/>
              <a:buFont typeface="Wingdings 3"/>
              <a:buNone/>
            </a:pPr>
            <a:r>
              <a:rPr lang="ru-RU" sz="1600" dirty="0">
                <a:solidFill>
                  <a:srgbClr val="256962"/>
                </a:solidFill>
              </a:rPr>
              <a:t>Опыт и надежность</a:t>
            </a:r>
            <a:r>
              <a:rPr lang="ru-RU" sz="1600">
                <a:solidFill>
                  <a:srgbClr val="256962"/>
                </a:solidFill>
              </a:rPr>
              <a:t>, </a:t>
            </a:r>
            <a:r>
              <a:rPr lang="ru-RU" sz="1600" smtClean="0">
                <a:solidFill>
                  <a:srgbClr val="256962"/>
                </a:solidFill>
              </a:rPr>
              <a:t>более 30 лет</a:t>
            </a:r>
            <a:r>
              <a:rPr lang="ru-RU" sz="1600">
                <a:solidFill>
                  <a:srgbClr val="256962"/>
                </a:solidFill>
              </a:rPr>
              <a:t/>
            </a:r>
            <a:br>
              <a:rPr lang="ru-RU" sz="1600">
                <a:solidFill>
                  <a:srgbClr val="256962"/>
                </a:solidFill>
              </a:rPr>
            </a:br>
            <a:r>
              <a:rPr lang="ru-RU" sz="1600" smtClean="0">
                <a:solidFill>
                  <a:srgbClr val="256962"/>
                </a:solidFill>
              </a:rPr>
              <a:t>на </a:t>
            </a:r>
            <a:r>
              <a:rPr lang="ru-RU" sz="1600" dirty="0" smtClean="0">
                <a:solidFill>
                  <a:srgbClr val="256962"/>
                </a:solidFill>
              </a:rPr>
              <a:t>рынке</a:t>
            </a:r>
            <a:r>
              <a:rPr lang="en-US" sz="1600" dirty="0" smtClean="0">
                <a:solidFill>
                  <a:srgbClr val="256962"/>
                </a:solidFill>
              </a:rPr>
              <a:t> </a:t>
            </a:r>
            <a:r>
              <a:rPr lang="ru-RU" sz="1600" dirty="0" smtClean="0">
                <a:solidFill>
                  <a:srgbClr val="256962"/>
                </a:solidFill>
              </a:rPr>
              <a:t>программного обеспечения</a:t>
            </a:r>
            <a:endParaRPr lang="ru-RU" sz="1600" dirty="0">
              <a:solidFill>
                <a:srgbClr val="256962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1584796" y="2730624"/>
            <a:ext cx="36730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1600" dirty="0">
                <a:solidFill>
                  <a:srgbClr val="256962"/>
                </a:solidFill>
              </a:rPr>
              <a:t>Член </a:t>
            </a:r>
            <a:r>
              <a:rPr lang="ru-RU" sz="1600" dirty="0" smtClean="0">
                <a:solidFill>
                  <a:srgbClr val="256962"/>
                </a:solidFill>
              </a:rPr>
              <a:t>Ассоциации разработчиков ПП  </a:t>
            </a:r>
            <a:r>
              <a:rPr lang="ru-RU" sz="1600" dirty="0">
                <a:solidFill>
                  <a:srgbClr val="256962"/>
                </a:solidFill>
              </a:rPr>
              <a:t>«Отечественный </a:t>
            </a:r>
            <a:r>
              <a:rPr lang="ru-RU" sz="1600" dirty="0" smtClean="0">
                <a:solidFill>
                  <a:srgbClr val="256962"/>
                </a:solidFill>
              </a:rPr>
              <a:t>софт»</a:t>
            </a:r>
            <a:endParaRPr lang="ru-RU" sz="1600" dirty="0">
              <a:solidFill>
                <a:srgbClr val="256962"/>
              </a:solidFill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1456990" y="4270156"/>
            <a:ext cx="402941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256962"/>
                </a:solidFill>
              </a:rPr>
              <a:t>П</a:t>
            </a:r>
            <a:r>
              <a:rPr lang="ru-RU" sz="1600" dirty="0" smtClean="0">
                <a:solidFill>
                  <a:srgbClr val="256962"/>
                </a:solidFill>
              </a:rPr>
              <a:t>рограммные </a:t>
            </a:r>
            <a:r>
              <a:rPr lang="ru-RU" sz="1600" dirty="0">
                <a:solidFill>
                  <a:srgbClr val="256962"/>
                </a:solidFill>
              </a:rPr>
              <a:t>продукты </a:t>
            </a:r>
            <a:r>
              <a:rPr lang="ru-RU" sz="1600" dirty="0" smtClean="0">
                <a:solidFill>
                  <a:srgbClr val="256962"/>
                </a:solidFill>
              </a:rPr>
              <a:t>ИНЭК-ИТ </a:t>
            </a:r>
            <a:r>
              <a:rPr lang="ru-RU" sz="1600" dirty="0">
                <a:solidFill>
                  <a:srgbClr val="256962"/>
                </a:solidFill>
              </a:rPr>
              <a:t>включены в реестр </a:t>
            </a:r>
            <a:r>
              <a:rPr lang="ru-RU" sz="1600" dirty="0" err="1" smtClean="0">
                <a:solidFill>
                  <a:srgbClr val="256962"/>
                </a:solidFill>
              </a:rPr>
              <a:t>МинЦифры</a:t>
            </a:r>
            <a:r>
              <a:rPr lang="ru-RU" sz="1600" dirty="0" smtClean="0">
                <a:solidFill>
                  <a:srgbClr val="256962"/>
                </a:solidFill>
              </a:rPr>
              <a:t> </a:t>
            </a:r>
            <a:r>
              <a:rPr lang="ru-RU" sz="1600" dirty="0">
                <a:solidFill>
                  <a:srgbClr val="256962"/>
                </a:solidFill>
              </a:rPr>
              <a:t>как ПО, рекомендованное к  использованию для целей осуществления закупок для обеспечения государственных  и муниципальных </a:t>
            </a:r>
            <a:r>
              <a:rPr lang="ru-RU" sz="1600" dirty="0" smtClean="0">
                <a:solidFill>
                  <a:srgbClr val="256962"/>
                </a:solidFill>
              </a:rPr>
              <a:t>нужд</a:t>
            </a:r>
            <a:endParaRPr lang="ru-RU" sz="1600" dirty="0">
              <a:solidFill>
                <a:srgbClr val="256962"/>
              </a:solidFill>
            </a:endParaRPr>
          </a:p>
        </p:txBody>
      </p:sp>
      <p:sp>
        <p:nvSpPr>
          <p:cNvPr id="76" name="Объект 5">
            <a:extLst>
              <a:ext uri="{FF2B5EF4-FFF2-40B4-BE49-F238E27FC236}">
                <a16:creationId xmlns:a16="http://schemas.microsoft.com/office/drawing/2014/main" xmlns="" id="{B3D4E5A8-2E9B-41A1-B3C1-4B55F00C10A9}"/>
              </a:ext>
            </a:extLst>
          </p:cNvPr>
          <p:cNvSpPr txBox="1">
            <a:spLocks/>
          </p:cNvSpPr>
          <p:nvPr/>
        </p:nvSpPr>
        <p:spPr>
          <a:xfrm>
            <a:off x="6983320" y="1099504"/>
            <a:ext cx="3836447" cy="1428439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0"/>
              </a:spcBef>
              <a:buClr>
                <a:srgbClr val="328C83"/>
              </a:buClr>
              <a:buFont typeface="Wingdings 3"/>
              <a:buNone/>
            </a:pPr>
            <a:r>
              <a:rPr lang="ru-RU" sz="1600" dirty="0">
                <a:solidFill>
                  <a:srgbClr val="256962"/>
                </a:solidFill>
              </a:rPr>
              <a:t>Сферы деятельности: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rgbClr val="9DC03C"/>
              </a:buClr>
              <a:buFont typeface="Wingdings" pitchFamily="2" charset="2"/>
              <a:buChar char="v"/>
            </a:pPr>
            <a:r>
              <a:rPr lang="ru-RU" sz="1600" dirty="0">
                <a:solidFill>
                  <a:srgbClr val="256962"/>
                </a:solidFill>
                <a:cs typeface="Arial" panose="020B0604020202020204" pitchFamily="34" charset="0"/>
              </a:rPr>
              <a:t>разработка информационно-аналитического программного обеспечения;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rgbClr val="9DC03C"/>
              </a:buClr>
              <a:buFont typeface="Wingdings" pitchFamily="2" charset="2"/>
              <a:buChar char="v"/>
            </a:pPr>
            <a:r>
              <a:rPr lang="ru-RU" sz="1600" dirty="0">
                <a:solidFill>
                  <a:srgbClr val="256962"/>
                </a:solidFill>
                <a:cs typeface="Arial" panose="020B0604020202020204" pitchFamily="34" charset="0"/>
              </a:rPr>
              <a:t>а</a:t>
            </a:r>
            <a:r>
              <a:rPr lang="ru-RU" sz="1600" dirty="0" smtClean="0">
                <a:solidFill>
                  <a:srgbClr val="256962"/>
                </a:solidFill>
                <a:cs typeface="Arial" panose="020B0604020202020204" pitchFamily="34" charset="0"/>
              </a:rPr>
              <a:t>удит и консалтинг</a:t>
            </a:r>
            <a:endParaRPr lang="ru-RU" sz="1600" dirty="0">
              <a:solidFill>
                <a:srgbClr val="256962"/>
              </a:solidFill>
              <a:cs typeface="Arial" panose="020B0604020202020204" pitchFamily="34" charset="0"/>
            </a:endParaRPr>
          </a:p>
        </p:txBody>
      </p:sp>
      <p:sp>
        <p:nvSpPr>
          <p:cNvPr id="77" name="Объект 5">
            <a:extLst>
              <a:ext uri="{FF2B5EF4-FFF2-40B4-BE49-F238E27FC236}">
                <a16:creationId xmlns:a16="http://schemas.microsoft.com/office/drawing/2014/main" xmlns="" id="{B3D4E5A8-2E9B-41A1-B3C1-4B55F00C10A9}"/>
              </a:ext>
            </a:extLst>
          </p:cNvPr>
          <p:cNvSpPr txBox="1">
            <a:spLocks/>
          </p:cNvSpPr>
          <p:nvPr/>
        </p:nvSpPr>
        <p:spPr>
          <a:xfrm>
            <a:off x="7086601" y="2586317"/>
            <a:ext cx="4236138" cy="151823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Clr>
                <a:srgbClr val="328C83"/>
              </a:buClr>
              <a:buFont typeface="Wingdings 3"/>
              <a:buNone/>
            </a:pPr>
            <a:r>
              <a:rPr lang="ru-RU" sz="1600" dirty="0" smtClean="0">
                <a:solidFill>
                  <a:srgbClr val="256962"/>
                </a:solidFill>
              </a:rPr>
              <a:t>Почти половина российских банков, а также несколько международных банков, рейтинговые агентства, страховые организации и другие коммерческие организации выбрали решения ИНЭК-ИТ</a:t>
            </a:r>
            <a:endParaRPr lang="ru-RU" sz="1600" dirty="0">
              <a:solidFill>
                <a:srgbClr val="256962"/>
              </a:solidFill>
            </a:endParaRPr>
          </a:p>
        </p:txBody>
      </p:sp>
      <p:sp>
        <p:nvSpPr>
          <p:cNvPr id="78" name="Объект 5">
            <a:extLst>
              <a:ext uri="{FF2B5EF4-FFF2-40B4-BE49-F238E27FC236}">
                <a16:creationId xmlns:a16="http://schemas.microsoft.com/office/drawing/2014/main" xmlns="" id="{4A61C3F0-0A14-4718-B1B7-3D78165D9F17}"/>
              </a:ext>
            </a:extLst>
          </p:cNvPr>
          <p:cNvSpPr txBox="1">
            <a:spLocks/>
          </p:cNvSpPr>
          <p:nvPr/>
        </p:nvSpPr>
        <p:spPr>
          <a:xfrm>
            <a:off x="7207442" y="4571206"/>
            <a:ext cx="3969854" cy="1193427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0"/>
              </a:spcBef>
              <a:buClr>
                <a:srgbClr val="328C83"/>
              </a:buClr>
              <a:buFont typeface="Wingdings 3"/>
              <a:buNone/>
            </a:pPr>
            <a:r>
              <a:rPr lang="ru-RU" sz="1600" dirty="0" smtClean="0">
                <a:solidFill>
                  <a:srgbClr val="256962"/>
                </a:solidFill>
              </a:rPr>
              <a:t>Подготовленные заключения и отчеты на базе продуктов и методик ИНЭК-ИТ благополучно проходят проверки регуляторных органов</a:t>
            </a:r>
            <a:endParaRPr lang="ru-RU" sz="1600" dirty="0">
              <a:solidFill>
                <a:srgbClr val="25696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72966" y="83852"/>
            <a:ext cx="11734800" cy="6326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03295" marR="5080" indent="-3491229">
              <a:lnSpc>
                <a:spcPct val="125600"/>
              </a:lnSpc>
              <a:spcBef>
                <a:spcPts val="95"/>
              </a:spcBef>
            </a:pPr>
            <a:r>
              <a:rPr lang="ru-RU" sz="3200" smtClean="0">
                <a:latin typeface="Constantia" panose="02030602050306030303" pitchFamily="18" charset="0"/>
              </a:rPr>
              <a:t>Демонстрационная версия</a:t>
            </a:r>
            <a:r>
              <a:rPr sz="3200" spc="-135" smtClean="0">
                <a:latin typeface="Constantia" panose="02030602050306030303" pitchFamily="18" charset="0"/>
              </a:rPr>
              <a:t> </a:t>
            </a:r>
            <a:r>
              <a:rPr lang="ru-RU" sz="3200" spc="-135" smtClean="0">
                <a:latin typeface="Constantia" panose="02030602050306030303" pitchFamily="18" charset="0"/>
              </a:rPr>
              <a:t>ПК </a:t>
            </a:r>
            <a:r>
              <a:rPr sz="3200" smtClean="0">
                <a:latin typeface="Constantia" panose="02030602050306030303" pitchFamily="18" charset="0"/>
              </a:rPr>
              <a:t>«</a:t>
            </a:r>
            <a:r>
              <a:rPr lang="ru-RU" sz="3200" smtClean="0">
                <a:latin typeface="Constantia" panose="02030602050306030303" pitchFamily="18" charset="0"/>
              </a:rPr>
              <a:t>ФРМ </a:t>
            </a:r>
            <a:r>
              <a:rPr lang="ru-RU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3.3</a:t>
            </a:r>
            <a:r>
              <a:rPr lang="ru-RU" sz="3200" smtClean="0">
                <a:latin typeface="Constantia" panose="02030602050306030303" pitchFamily="18" charset="0"/>
              </a:rPr>
              <a:t>»</a:t>
            </a:r>
            <a:r>
              <a:rPr sz="3200" spc="-130" smtClean="0">
                <a:latin typeface="Constantia" panose="02030602050306030303" pitchFamily="18" charset="0"/>
              </a:rPr>
              <a:t> </a:t>
            </a:r>
            <a:endParaRPr sz="3200" dirty="0">
              <a:latin typeface="Constantia" panose="02030602050306030303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5800" y="1165259"/>
            <a:ext cx="10515600" cy="302647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80"/>
              </a:spcBef>
            </a:pPr>
            <a:r>
              <a:rPr sz="1650" spc="-10" dirty="0">
                <a:solidFill>
                  <a:srgbClr val="4E5E58"/>
                </a:solidFill>
                <a:latin typeface="Segoe UI"/>
                <a:cs typeface="Segoe UI"/>
              </a:rPr>
              <a:t>Демонстрационная</a:t>
            </a:r>
            <a:r>
              <a:rPr sz="1650" spc="-45" dirty="0">
                <a:solidFill>
                  <a:srgbClr val="4E5E58"/>
                </a:solidFill>
                <a:latin typeface="Segoe UI"/>
                <a:cs typeface="Segoe UI"/>
              </a:rPr>
              <a:t> </a:t>
            </a:r>
            <a:r>
              <a:rPr sz="1650" dirty="0">
                <a:solidFill>
                  <a:srgbClr val="4E5E58"/>
                </a:solidFill>
                <a:latin typeface="Segoe UI"/>
                <a:cs typeface="Segoe UI"/>
              </a:rPr>
              <a:t>версия,</a:t>
            </a:r>
            <a:r>
              <a:rPr sz="1650" spc="-40" dirty="0">
                <a:solidFill>
                  <a:srgbClr val="4E5E58"/>
                </a:solidFill>
                <a:latin typeface="Segoe UI"/>
                <a:cs typeface="Segoe UI"/>
              </a:rPr>
              <a:t> </a:t>
            </a:r>
            <a:r>
              <a:rPr sz="1650" dirty="0">
                <a:solidFill>
                  <a:srgbClr val="4E5E58"/>
                </a:solidFill>
                <a:latin typeface="Segoe UI"/>
                <a:cs typeface="Segoe UI"/>
              </a:rPr>
              <a:t>техническая</a:t>
            </a:r>
            <a:r>
              <a:rPr sz="1650" spc="-45" dirty="0">
                <a:solidFill>
                  <a:srgbClr val="4E5E58"/>
                </a:solidFill>
                <a:latin typeface="Segoe UI"/>
                <a:cs typeface="Segoe UI"/>
              </a:rPr>
              <a:t> </a:t>
            </a:r>
            <a:r>
              <a:rPr sz="1650" dirty="0">
                <a:solidFill>
                  <a:srgbClr val="4E5E58"/>
                </a:solidFill>
                <a:latin typeface="Segoe UI"/>
                <a:cs typeface="Segoe UI"/>
              </a:rPr>
              <a:t>поддержка</a:t>
            </a:r>
            <a:r>
              <a:rPr sz="1650">
                <a:solidFill>
                  <a:srgbClr val="4E5E58"/>
                </a:solidFill>
                <a:latin typeface="Segoe UI"/>
                <a:cs typeface="Segoe UI"/>
              </a:rPr>
              <a:t>,</a:t>
            </a:r>
            <a:r>
              <a:rPr sz="1650" spc="-40">
                <a:solidFill>
                  <a:srgbClr val="4E5E58"/>
                </a:solidFill>
                <a:latin typeface="Segoe UI"/>
                <a:cs typeface="Segoe UI"/>
              </a:rPr>
              <a:t> </a:t>
            </a:r>
            <a:r>
              <a:rPr lang="ru-RU" sz="1650" spc="-40" smtClean="0">
                <a:solidFill>
                  <a:srgbClr val="4E5E58"/>
                </a:solidFill>
                <a:latin typeface="Segoe UI"/>
                <a:cs typeface="Segoe UI"/>
              </a:rPr>
              <a:t>внедрение</a:t>
            </a:r>
            <a:r>
              <a:rPr lang="ru-RU" sz="1650" spc="-10" smtClean="0">
                <a:solidFill>
                  <a:srgbClr val="4E5E58"/>
                </a:solidFill>
                <a:latin typeface="Segoe UI"/>
                <a:cs typeface="Segoe UI"/>
              </a:rPr>
              <a:t> </a:t>
            </a:r>
            <a:r>
              <a:rPr sz="1650" dirty="0">
                <a:solidFill>
                  <a:srgbClr val="4E5E58"/>
                </a:solidFill>
                <a:latin typeface="Segoe UI"/>
                <a:cs typeface="Segoe UI"/>
              </a:rPr>
              <a:t>«под</a:t>
            </a:r>
            <a:r>
              <a:rPr sz="1650" spc="-25" dirty="0">
                <a:solidFill>
                  <a:srgbClr val="4E5E58"/>
                </a:solidFill>
                <a:latin typeface="Segoe UI"/>
                <a:cs typeface="Segoe UI"/>
              </a:rPr>
              <a:t> </a:t>
            </a:r>
            <a:r>
              <a:rPr sz="1650" spc="-20" dirty="0">
                <a:solidFill>
                  <a:srgbClr val="4E5E58"/>
                </a:solidFill>
                <a:latin typeface="Segoe UI"/>
                <a:cs typeface="Segoe UI"/>
              </a:rPr>
              <a:t>ключ»</a:t>
            </a:r>
            <a:endParaRPr sz="1650" dirty="0">
              <a:latin typeface="Segoe UI"/>
              <a:cs typeface="Segoe UI"/>
            </a:endParaRPr>
          </a:p>
        </p:txBody>
      </p:sp>
      <p:pic>
        <p:nvPicPr>
          <p:cNvPr id="30" name="Picture 2" descr="https://inec.ru/images_new/logo.gif">
            <a:extLst>
              <a:ext uri="{FF2B5EF4-FFF2-40B4-BE49-F238E27FC236}">
                <a16:creationId xmlns="" xmlns:a16="http://schemas.microsoft.com/office/drawing/2014/main" id="{C2C126B6-319B-4B9D-AB6B-F2F8644B6E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204178"/>
            <a:ext cx="1557943" cy="626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ject 40"/>
          <p:cNvSpPr txBox="1"/>
          <p:nvPr/>
        </p:nvSpPr>
        <p:spPr>
          <a:xfrm>
            <a:off x="533400" y="6552406"/>
            <a:ext cx="99060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lang="ru-RU" sz="1050" spc="-25" dirty="0">
                <a:solidFill>
                  <a:srgbClr val="A0AEBF"/>
                </a:solidFill>
                <a:latin typeface="Roboto"/>
                <a:cs typeface="Roboto"/>
              </a:rPr>
              <a:t>ПК «ФРМ 3.3»</a:t>
            </a:r>
            <a:endParaRPr lang="ru-RU" sz="1050" dirty="0">
              <a:latin typeface="Roboto"/>
              <a:cs typeface="Roboto"/>
            </a:endParaRPr>
          </a:p>
        </p:txBody>
      </p:sp>
      <p:sp>
        <p:nvSpPr>
          <p:cNvPr id="7" name="Shape 2"/>
          <p:cNvSpPr/>
          <p:nvPr/>
        </p:nvSpPr>
        <p:spPr>
          <a:xfrm>
            <a:off x="2362200" y="1834224"/>
            <a:ext cx="7467600" cy="36513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2F855A"/>
            </a:solidFill>
            <a:prstDash val="solid"/>
          </a:ln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b="1" dirty="0" smtClean="0">
                <a:solidFill>
                  <a:srgbClr val="1D40AF"/>
                </a:solidFill>
                <a:latin typeface="Liberation Sans"/>
                <a:cs typeface="Liberation Sans"/>
              </a:rPr>
              <a:t>    ООО</a:t>
            </a:r>
            <a:r>
              <a:rPr lang="ru-RU" b="1" spc="50" dirty="0" smtClean="0">
                <a:solidFill>
                  <a:srgbClr val="1D40AF"/>
                </a:solidFill>
                <a:latin typeface="Liberation Sans"/>
                <a:cs typeface="Liberation Sans"/>
              </a:rPr>
              <a:t> </a:t>
            </a:r>
            <a:r>
              <a:rPr lang="ru-RU" b="1" spc="-20" dirty="0">
                <a:solidFill>
                  <a:srgbClr val="1D40AF"/>
                </a:solidFill>
                <a:latin typeface="Liberation Sans"/>
                <a:cs typeface="Liberation Sans"/>
              </a:rPr>
              <a:t>«ИНЭК-</a:t>
            </a:r>
            <a:r>
              <a:rPr lang="ru-RU" b="1" spc="-25" dirty="0">
                <a:solidFill>
                  <a:srgbClr val="1D40AF"/>
                </a:solidFill>
                <a:latin typeface="Liberation Sans"/>
                <a:cs typeface="Liberation Sans"/>
              </a:rPr>
              <a:t>ИТ</a:t>
            </a:r>
            <a:r>
              <a:rPr lang="ru-RU" b="1" spc="-25" dirty="0" smtClean="0">
                <a:solidFill>
                  <a:srgbClr val="1D40AF"/>
                </a:solidFill>
                <a:latin typeface="Liberation Sans"/>
                <a:cs typeface="Liberation Sans"/>
              </a:rPr>
              <a:t>»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ru-RU" b="1" spc="-25" dirty="0">
              <a:solidFill>
                <a:srgbClr val="1D40AF"/>
              </a:solidFill>
              <a:latin typeface="Liberation Sans"/>
              <a:cs typeface="Liberation Sans"/>
            </a:endParaRPr>
          </a:p>
          <a:p>
            <a:pPr marL="12700">
              <a:spcBef>
                <a:spcPts val="100"/>
              </a:spcBef>
            </a:pPr>
            <a:r>
              <a:rPr lang="ru-RU" dirty="0" smtClean="0">
                <a:solidFill>
                  <a:srgbClr val="333333"/>
                </a:solidFill>
                <a:latin typeface="Liberation Sans"/>
                <a:cs typeface="Liberation Sans"/>
              </a:rPr>
              <a:t>    127299</a:t>
            </a:r>
            <a:r>
              <a:rPr lang="ru-RU" dirty="0">
                <a:solidFill>
                  <a:srgbClr val="333333"/>
                </a:solidFill>
                <a:latin typeface="Liberation Sans"/>
                <a:cs typeface="Liberation Sans"/>
              </a:rPr>
              <a:t>,</a:t>
            </a:r>
            <a:r>
              <a:rPr lang="ru-RU" spc="-35" dirty="0">
                <a:solidFill>
                  <a:srgbClr val="333333"/>
                </a:solidFill>
                <a:latin typeface="Liberation Sans"/>
                <a:cs typeface="Liberation Sans"/>
              </a:rPr>
              <a:t> </a:t>
            </a:r>
            <a:r>
              <a:rPr lang="ru-RU" spc="-80" dirty="0">
                <a:solidFill>
                  <a:srgbClr val="333333"/>
                </a:solidFill>
                <a:latin typeface="Liberation Sans"/>
                <a:cs typeface="Liberation Sans"/>
              </a:rPr>
              <a:t>г.</a:t>
            </a:r>
            <a:r>
              <a:rPr lang="ru-RU" spc="-5" dirty="0">
                <a:solidFill>
                  <a:srgbClr val="333333"/>
                </a:solidFill>
                <a:latin typeface="Liberation Sans"/>
                <a:cs typeface="Liberation Sans"/>
              </a:rPr>
              <a:t> </a:t>
            </a:r>
            <a:r>
              <a:rPr lang="ru-RU" dirty="0">
                <a:solidFill>
                  <a:srgbClr val="333333"/>
                </a:solidFill>
                <a:latin typeface="Liberation Sans"/>
                <a:cs typeface="Liberation Sans"/>
              </a:rPr>
              <a:t>Москва,</a:t>
            </a:r>
            <a:r>
              <a:rPr lang="ru-RU" spc="-20" dirty="0">
                <a:solidFill>
                  <a:srgbClr val="333333"/>
                </a:solidFill>
                <a:latin typeface="Liberation Sans"/>
                <a:cs typeface="Liberation Sans"/>
              </a:rPr>
              <a:t> </a:t>
            </a:r>
            <a:r>
              <a:rPr lang="ru-RU" dirty="0">
                <a:solidFill>
                  <a:srgbClr val="333333"/>
                </a:solidFill>
                <a:latin typeface="Liberation Sans"/>
                <a:cs typeface="Liberation Sans"/>
              </a:rPr>
              <a:t>ул.</a:t>
            </a:r>
            <a:r>
              <a:rPr lang="ru-RU" spc="-15" dirty="0">
                <a:solidFill>
                  <a:srgbClr val="333333"/>
                </a:solidFill>
                <a:latin typeface="Liberation Sans"/>
                <a:cs typeface="Liberation Sans"/>
              </a:rPr>
              <a:t> </a:t>
            </a:r>
            <a:r>
              <a:rPr lang="ru-RU" dirty="0">
                <a:solidFill>
                  <a:srgbClr val="333333"/>
                </a:solidFill>
                <a:latin typeface="Liberation Sans"/>
                <a:cs typeface="Liberation Sans"/>
              </a:rPr>
              <a:t>Клары</a:t>
            </a:r>
            <a:r>
              <a:rPr lang="ru-RU" spc="-20" dirty="0">
                <a:solidFill>
                  <a:srgbClr val="333333"/>
                </a:solidFill>
                <a:latin typeface="Liberation Sans"/>
                <a:cs typeface="Liberation Sans"/>
              </a:rPr>
              <a:t> </a:t>
            </a:r>
            <a:r>
              <a:rPr lang="ru-RU" dirty="0">
                <a:solidFill>
                  <a:srgbClr val="333333"/>
                </a:solidFill>
                <a:latin typeface="Liberation Sans"/>
                <a:cs typeface="Liberation Sans"/>
              </a:rPr>
              <a:t>Цеткин,</a:t>
            </a:r>
            <a:r>
              <a:rPr lang="ru-RU" spc="-20" dirty="0">
                <a:solidFill>
                  <a:srgbClr val="333333"/>
                </a:solidFill>
                <a:latin typeface="Liberation Sans"/>
                <a:cs typeface="Liberation Sans"/>
              </a:rPr>
              <a:t> </a:t>
            </a:r>
            <a:r>
              <a:rPr lang="ru-RU" dirty="0">
                <a:solidFill>
                  <a:srgbClr val="333333"/>
                </a:solidFill>
                <a:latin typeface="Liberation Sans"/>
                <a:cs typeface="Liberation Sans"/>
              </a:rPr>
              <a:t>д.</a:t>
            </a:r>
            <a:r>
              <a:rPr lang="ru-RU" spc="-15" dirty="0">
                <a:solidFill>
                  <a:srgbClr val="333333"/>
                </a:solidFill>
                <a:latin typeface="Liberation Sans"/>
                <a:cs typeface="Liberation Sans"/>
              </a:rPr>
              <a:t> </a:t>
            </a:r>
            <a:r>
              <a:rPr lang="ru-RU" spc="-25" dirty="0" smtClean="0">
                <a:solidFill>
                  <a:srgbClr val="333333"/>
                </a:solidFill>
                <a:latin typeface="Liberation Sans"/>
                <a:cs typeface="Liberation Sans"/>
              </a:rPr>
              <a:t>7А</a:t>
            </a:r>
          </a:p>
          <a:p>
            <a:pPr marL="12700">
              <a:spcBef>
                <a:spcPts val="100"/>
              </a:spcBef>
            </a:pPr>
            <a:endParaRPr lang="ru-RU" spc="-25" dirty="0">
              <a:solidFill>
                <a:srgbClr val="333333"/>
              </a:solidFill>
              <a:latin typeface="Liberation Sans"/>
              <a:cs typeface="Liberation Sans"/>
            </a:endParaRPr>
          </a:p>
          <a:p>
            <a:pPr marL="12700">
              <a:spcBef>
                <a:spcPts val="100"/>
              </a:spcBef>
            </a:pPr>
            <a:r>
              <a:rPr lang="ru-RU" dirty="0" smtClean="0">
                <a:solidFill>
                  <a:srgbClr val="333333"/>
                </a:solidFill>
                <a:latin typeface="Liberation Sans"/>
                <a:cs typeface="Liberation Sans"/>
              </a:rPr>
              <a:t>    Служба</a:t>
            </a:r>
            <a:r>
              <a:rPr lang="ru-RU" spc="-15" dirty="0" smtClean="0">
                <a:solidFill>
                  <a:srgbClr val="333333"/>
                </a:solidFill>
                <a:latin typeface="Liberation Sans"/>
                <a:cs typeface="Liberation Sans"/>
              </a:rPr>
              <a:t> </a:t>
            </a:r>
            <a:r>
              <a:rPr lang="ru-RU" dirty="0">
                <a:solidFill>
                  <a:srgbClr val="333333"/>
                </a:solidFill>
                <a:latin typeface="Liberation Sans"/>
                <a:cs typeface="Liberation Sans"/>
              </a:rPr>
              <a:t>продаж:</a:t>
            </a:r>
            <a:r>
              <a:rPr lang="ru-RU" spc="-10" dirty="0">
                <a:solidFill>
                  <a:srgbClr val="333333"/>
                </a:solidFill>
                <a:latin typeface="Liberation Sans"/>
                <a:cs typeface="Liberation Sans"/>
              </a:rPr>
              <a:t> </a:t>
            </a:r>
            <a:r>
              <a:rPr lang="ru-RU" dirty="0">
                <a:solidFill>
                  <a:srgbClr val="333333"/>
                </a:solidFill>
                <a:latin typeface="Liberation Sans"/>
                <a:cs typeface="Liberation Sans"/>
              </a:rPr>
              <a:t>(495)</a:t>
            </a:r>
            <a:r>
              <a:rPr lang="ru-RU" spc="-15" dirty="0">
                <a:solidFill>
                  <a:srgbClr val="333333"/>
                </a:solidFill>
                <a:latin typeface="Liberation Sans"/>
                <a:cs typeface="Liberation Sans"/>
              </a:rPr>
              <a:t> </a:t>
            </a:r>
            <a:r>
              <a:rPr lang="ru-RU" dirty="0">
                <a:solidFill>
                  <a:srgbClr val="333333"/>
                </a:solidFill>
                <a:latin typeface="Liberation Sans"/>
                <a:cs typeface="Liberation Sans"/>
              </a:rPr>
              <a:t>786-22-30,</a:t>
            </a:r>
            <a:r>
              <a:rPr lang="ru-RU" spc="-10" dirty="0">
                <a:solidFill>
                  <a:srgbClr val="333333"/>
                </a:solidFill>
                <a:latin typeface="Liberation Sans"/>
                <a:cs typeface="Liberation Sans"/>
              </a:rPr>
              <a:t> </a:t>
            </a:r>
            <a:r>
              <a:rPr lang="ru-RU" dirty="0" smtClean="0">
                <a:solidFill>
                  <a:srgbClr val="333333"/>
                </a:solidFill>
                <a:latin typeface="Liberation Sans"/>
                <a:cs typeface="Liberation Sans"/>
              </a:rPr>
              <a:t>(</a:t>
            </a:r>
            <a:r>
              <a:rPr lang="ru-RU" dirty="0">
                <a:solidFill>
                  <a:srgbClr val="333333"/>
                </a:solidFill>
                <a:latin typeface="Liberation Sans"/>
                <a:cs typeface="Liberation Sans"/>
              </a:rPr>
              <a:t>966) </a:t>
            </a:r>
            <a:r>
              <a:rPr lang="ru-RU" dirty="0" smtClean="0">
                <a:solidFill>
                  <a:srgbClr val="333333"/>
                </a:solidFill>
                <a:latin typeface="Liberation Sans"/>
                <a:cs typeface="Liberation Sans"/>
              </a:rPr>
              <a:t>304-26-</a:t>
            </a:r>
            <a:r>
              <a:rPr lang="ru-RU" spc="-25" dirty="0" smtClean="0">
                <a:solidFill>
                  <a:srgbClr val="333333"/>
                </a:solidFill>
                <a:latin typeface="Liberation Sans"/>
                <a:cs typeface="Liberation Sans"/>
              </a:rPr>
              <a:t>39</a:t>
            </a:r>
          </a:p>
          <a:p>
            <a:pPr marL="12700">
              <a:spcBef>
                <a:spcPts val="100"/>
              </a:spcBef>
            </a:pPr>
            <a:endParaRPr lang="ru-RU" dirty="0">
              <a:latin typeface="Liberation Sans"/>
              <a:cs typeface="Liberation Sans"/>
            </a:endParaRPr>
          </a:p>
          <a:p>
            <a:pPr marL="12700">
              <a:spcBef>
                <a:spcPts val="100"/>
              </a:spcBef>
            </a:pPr>
            <a:r>
              <a:rPr lang="ru-RU" dirty="0" smtClean="0">
                <a:solidFill>
                  <a:srgbClr val="333333"/>
                </a:solidFill>
                <a:latin typeface="Liberation Sans"/>
                <a:cs typeface="Liberation Sans"/>
              </a:rPr>
              <a:t>    </a:t>
            </a:r>
            <a:r>
              <a:rPr lang="en-US" dirty="0" smtClean="0">
                <a:solidFill>
                  <a:srgbClr val="333333"/>
                </a:solidFill>
                <a:latin typeface="Liberation Sans"/>
                <a:cs typeface="Liberation Sans"/>
              </a:rPr>
              <a:t>E-mail</a:t>
            </a:r>
            <a:r>
              <a:rPr lang="en-US" dirty="0">
                <a:solidFill>
                  <a:srgbClr val="333333"/>
                </a:solidFill>
                <a:latin typeface="Liberation Sans"/>
                <a:cs typeface="Liberation Sans"/>
              </a:rPr>
              <a:t>: </a:t>
            </a:r>
            <a:r>
              <a:rPr lang="en-US" u="sng" spc="-10" dirty="0" smtClean="0">
                <a:solidFill>
                  <a:srgbClr val="333333"/>
                </a:solidFill>
                <a:latin typeface="Liberation Sans"/>
                <a:cs typeface="Liberation Sans"/>
                <a:hlinkClick r:id="rId3"/>
              </a:rPr>
              <a:t>support@inec.ru</a:t>
            </a:r>
            <a:endParaRPr lang="ru-RU" u="sng" spc="-10" dirty="0" smtClean="0">
              <a:solidFill>
                <a:srgbClr val="333333"/>
              </a:solidFill>
              <a:latin typeface="Liberation Sans"/>
              <a:cs typeface="Liberation Sans"/>
            </a:endParaRPr>
          </a:p>
          <a:p>
            <a:pPr marL="12700">
              <a:spcBef>
                <a:spcPts val="100"/>
              </a:spcBef>
            </a:pPr>
            <a:endParaRPr lang="ru-RU" u="sng" spc="-10" dirty="0">
              <a:solidFill>
                <a:srgbClr val="333333"/>
              </a:solidFill>
              <a:latin typeface="Liberation Sans"/>
              <a:cs typeface="Liberation Sans"/>
            </a:endParaRPr>
          </a:p>
          <a:p>
            <a:pPr marL="12700">
              <a:spcBef>
                <a:spcPts val="100"/>
              </a:spcBef>
            </a:pPr>
            <a:r>
              <a:rPr lang="ru-RU" dirty="0" smtClean="0">
                <a:solidFill>
                  <a:srgbClr val="333333"/>
                </a:solidFill>
                <a:latin typeface="Liberation Sans"/>
                <a:cs typeface="Liberation Sans"/>
              </a:rPr>
              <a:t>    </a:t>
            </a:r>
            <a:r>
              <a:rPr lang="en-US" dirty="0" smtClean="0">
                <a:solidFill>
                  <a:srgbClr val="333333"/>
                </a:solidFill>
                <a:latin typeface="Liberation Sans"/>
                <a:cs typeface="Liberation Sans"/>
              </a:rPr>
              <a:t>Internet</a:t>
            </a:r>
            <a:r>
              <a:rPr lang="en-US" dirty="0">
                <a:solidFill>
                  <a:srgbClr val="333333"/>
                </a:solidFill>
                <a:latin typeface="Liberation Sans"/>
                <a:cs typeface="Liberation Sans"/>
              </a:rPr>
              <a:t>: </a:t>
            </a:r>
            <a:r>
              <a:rPr lang="en-US" spc="-10" dirty="0">
                <a:solidFill>
                  <a:srgbClr val="2562EB"/>
                </a:solidFill>
                <a:latin typeface="Liberation Sans"/>
                <a:cs typeface="Liberation Sans"/>
                <a:hlinkClick r:id="rId4"/>
              </a:rPr>
              <a:t>http://</a:t>
            </a:r>
            <a:r>
              <a:rPr lang="en-US" spc="-10" dirty="0" smtClean="0">
                <a:solidFill>
                  <a:srgbClr val="2562EB"/>
                </a:solidFill>
                <a:latin typeface="Liberation Sans"/>
                <a:cs typeface="Liberation Sans"/>
                <a:hlinkClick r:id="rId4"/>
              </a:rPr>
              <a:t>www.inec.ru</a:t>
            </a:r>
            <a:endParaRPr lang="ru-RU" spc="-10" dirty="0" smtClean="0">
              <a:solidFill>
                <a:srgbClr val="2562EB"/>
              </a:solidFill>
              <a:latin typeface="Liberation Sans"/>
              <a:cs typeface="Liberation Sans"/>
            </a:endParaRPr>
          </a:p>
          <a:p>
            <a:pPr marL="12700">
              <a:spcBef>
                <a:spcPts val="100"/>
              </a:spcBef>
            </a:pPr>
            <a:endParaRPr lang="en-US" dirty="0">
              <a:latin typeface="Liberation Sans"/>
              <a:cs typeface="Liberation Sans"/>
            </a:endParaRPr>
          </a:p>
          <a:p>
            <a:pPr marL="12700">
              <a:spcBef>
                <a:spcPts val="100"/>
              </a:spcBef>
            </a:pPr>
            <a:r>
              <a:rPr lang="ru-RU" spc="-10" dirty="0" smtClean="0">
                <a:solidFill>
                  <a:srgbClr val="333333"/>
                </a:solidFill>
                <a:latin typeface="Liberation Sans"/>
                <a:cs typeface="Liberation Sans"/>
              </a:rPr>
              <a:t>    Режим</a:t>
            </a:r>
            <a:r>
              <a:rPr lang="ru-RU" spc="-20" dirty="0" smtClean="0">
                <a:solidFill>
                  <a:srgbClr val="333333"/>
                </a:solidFill>
                <a:latin typeface="Liberation Sans"/>
                <a:cs typeface="Liberation Sans"/>
              </a:rPr>
              <a:t> </a:t>
            </a:r>
            <a:r>
              <a:rPr lang="ru-RU" dirty="0">
                <a:solidFill>
                  <a:srgbClr val="333333"/>
                </a:solidFill>
                <a:latin typeface="Liberation Sans"/>
                <a:cs typeface="Liberation Sans"/>
              </a:rPr>
              <a:t>работы:</a:t>
            </a:r>
            <a:r>
              <a:rPr lang="ru-RU" spc="-15" dirty="0">
                <a:solidFill>
                  <a:srgbClr val="333333"/>
                </a:solidFill>
                <a:latin typeface="Liberation Sans"/>
                <a:cs typeface="Liberation Sans"/>
              </a:rPr>
              <a:t> </a:t>
            </a:r>
            <a:r>
              <a:rPr lang="ru-RU" dirty="0">
                <a:solidFill>
                  <a:srgbClr val="333333"/>
                </a:solidFill>
                <a:latin typeface="Liberation Sans"/>
                <a:cs typeface="Liberation Sans"/>
              </a:rPr>
              <a:t>с</a:t>
            </a:r>
            <a:r>
              <a:rPr lang="ru-RU" spc="-20" dirty="0">
                <a:solidFill>
                  <a:srgbClr val="333333"/>
                </a:solidFill>
                <a:latin typeface="Liberation Sans"/>
                <a:cs typeface="Liberation Sans"/>
              </a:rPr>
              <a:t> </a:t>
            </a:r>
            <a:r>
              <a:rPr lang="ru-RU" dirty="0">
                <a:solidFill>
                  <a:srgbClr val="333333"/>
                </a:solidFill>
                <a:latin typeface="Liberation Sans"/>
                <a:cs typeface="Liberation Sans"/>
              </a:rPr>
              <a:t>10.00</a:t>
            </a:r>
            <a:r>
              <a:rPr lang="ru-RU" spc="-15" dirty="0">
                <a:solidFill>
                  <a:srgbClr val="333333"/>
                </a:solidFill>
                <a:latin typeface="Liberation Sans"/>
                <a:cs typeface="Liberation Sans"/>
              </a:rPr>
              <a:t> </a:t>
            </a:r>
            <a:r>
              <a:rPr lang="ru-RU" dirty="0">
                <a:solidFill>
                  <a:srgbClr val="333333"/>
                </a:solidFill>
                <a:latin typeface="Liberation Sans"/>
                <a:cs typeface="Liberation Sans"/>
              </a:rPr>
              <a:t>до</a:t>
            </a:r>
            <a:r>
              <a:rPr lang="ru-RU" spc="-15" dirty="0">
                <a:solidFill>
                  <a:srgbClr val="333333"/>
                </a:solidFill>
                <a:latin typeface="Liberation Sans"/>
                <a:cs typeface="Liberation Sans"/>
              </a:rPr>
              <a:t> </a:t>
            </a:r>
            <a:r>
              <a:rPr lang="ru-RU" dirty="0">
                <a:solidFill>
                  <a:srgbClr val="333333"/>
                </a:solidFill>
                <a:latin typeface="Liberation Sans"/>
                <a:cs typeface="Liberation Sans"/>
              </a:rPr>
              <a:t>18.00,</a:t>
            </a:r>
            <a:r>
              <a:rPr lang="ru-RU" spc="-20" dirty="0">
                <a:solidFill>
                  <a:srgbClr val="333333"/>
                </a:solidFill>
                <a:latin typeface="Liberation Sans"/>
                <a:cs typeface="Liberation Sans"/>
              </a:rPr>
              <a:t> </a:t>
            </a:r>
            <a:r>
              <a:rPr lang="ru-RU" dirty="0" smtClean="0">
                <a:solidFill>
                  <a:srgbClr val="333333"/>
                </a:solidFill>
                <a:latin typeface="Liberation Sans"/>
                <a:cs typeface="Liberation Sans"/>
              </a:rPr>
              <a:t>кроме </a:t>
            </a:r>
          </a:p>
          <a:p>
            <a:pPr marL="12700">
              <a:spcBef>
                <a:spcPts val="100"/>
              </a:spcBef>
            </a:pPr>
            <a:r>
              <a:rPr lang="ru-RU" spc="-15" dirty="0">
                <a:solidFill>
                  <a:srgbClr val="333333"/>
                </a:solidFill>
                <a:latin typeface="Liberation Sans"/>
                <a:cs typeface="Liberation Sans"/>
              </a:rPr>
              <a:t> </a:t>
            </a:r>
            <a:r>
              <a:rPr lang="ru-RU" spc="-15" dirty="0" smtClean="0">
                <a:solidFill>
                  <a:srgbClr val="333333"/>
                </a:solidFill>
                <a:latin typeface="Liberation Sans"/>
                <a:cs typeface="Liberation Sans"/>
              </a:rPr>
              <a:t>   </a:t>
            </a:r>
            <a:r>
              <a:rPr lang="ru-RU" dirty="0" smtClean="0">
                <a:solidFill>
                  <a:srgbClr val="333333"/>
                </a:solidFill>
                <a:latin typeface="Liberation Sans"/>
                <a:cs typeface="Liberation Sans"/>
              </a:rPr>
              <a:t>выходных</a:t>
            </a:r>
            <a:r>
              <a:rPr lang="ru-RU" spc="-20" dirty="0" smtClean="0">
                <a:solidFill>
                  <a:srgbClr val="333333"/>
                </a:solidFill>
                <a:latin typeface="Liberation Sans"/>
                <a:cs typeface="Liberation Sans"/>
              </a:rPr>
              <a:t> </a:t>
            </a:r>
            <a:r>
              <a:rPr lang="ru-RU" spc="-50" dirty="0">
                <a:solidFill>
                  <a:srgbClr val="333333"/>
                </a:solidFill>
                <a:latin typeface="Liberation Sans"/>
                <a:cs typeface="Liberation Sans"/>
              </a:rPr>
              <a:t>и </a:t>
            </a:r>
            <a:r>
              <a:rPr lang="ru-RU" spc="-10" dirty="0">
                <a:solidFill>
                  <a:srgbClr val="333333"/>
                </a:solidFill>
                <a:latin typeface="Liberation Sans"/>
                <a:cs typeface="Liberation Sans"/>
              </a:rPr>
              <a:t>праздничных</a:t>
            </a:r>
            <a:r>
              <a:rPr lang="ru-RU" spc="15" dirty="0">
                <a:solidFill>
                  <a:srgbClr val="333333"/>
                </a:solidFill>
                <a:latin typeface="Liberation Sans"/>
                <a:cs typeface="Liberation Sans"/>
              </a:rPr>
              <a:t> </a:t>
            </a:r>
            <a:r>
              <a:rPr lang="ru-RU" spc="-20" dirty="0">
                <a:solidFill>
                  <a:srgbClr val="333333"/>
                </a:solidFill>
                <a:latin typeface="Liberation Sans"/>
                <a:cs typeface="Liberation Sans"/>
              </a:rPr>
              <a:t>дней</a:t>
            </a:r>
            <a:endParaRPr lang="ru-RU" dirty="0">
              <a:latin typeface="Liberation Sans"/>
              <a:cs typeface="Liberation Sans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ru-RU" sz="2400" dirty="0">
              <a:latin typeface="Liberation Sans"/>
              <a:cs typeface="Liberation Sans"/>
            </a:endParaRPr>
          </a:p>
        </p:txBody>
      </p:sp>
      <p:pic>
        <p:nvPicPr>
          <p:cNvPr id="8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75336" y="2566534"/>
            <a:ext cx="114299" cy="153144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475336" y="3117560"/>
            <a:ext cx="153560" cy="15356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476497" y="3739816"/>
            <a:ext cx="152399" cy="114299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476498" y="4220029"/>
            <a:ext cx="152399" cy="152399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476499" y="4799806"/>
            <a:ext cx="152399" cy="1523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8800" y="884826"/>
            <a:ext cx="9880600" cy="50654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ru-RU" sz="3200" dirty="0">
                <a:latin typeface="Constantia" panose="02030602050306030303" pitchFamily="18" charset="0"/>
              </a:rPr>
              <a:t>ПК «Финансовый риск–менеджер версия 3.3»</a:t>
            </a:r>
            <a:endParaRPr sz="3200"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939800" y="1688851"/>
            <a:ext cx="88900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ru-RU" sz="1600" dirty="0">
                <a:latin typeface="Constantia" panose="02030602050306030303" pitchFamily="18" charset="0"/>
              </a:rPr>
              <a:t>Предназначен для автоматизации профессиональной деятельности риск-менеджеров и финансовых аналитиков</a:t>
            </a:r>
          </a:p>
        </p:txBody>
      </p:sp>
      <p:sp>
        <p:nvSpPr>
          <p:cNvPr id="39" name="object 39"/>
          <p:cNvSpPr txBox="1"/>
          <p:nvPr/>
        </p:nvSpPr>
        <p:spPr>
          <a:xfrm>
            <a:off x="633769" y="6400006"/>
            <a:ext cx="1118831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lang="ru-RU" sz="1150" spc="-25" dirty="0" smtClean="0">
                <a:solidFill>
                  <a:srgbClr val="A0AEBF"/>
                </a:solidFill>
                <a:latin typeface="Roboto"/>
                <a:cs typeface="Roboto"/>
              </a:rPr>
              <a:t>ПК «ФРМ 3.3»</a:t>
            </a:r>
            <a:endParaRPr sz="1150" dirty="0">
              <a:latin typeface="Roboto"/>
              <a:cs typeface="Roboto"/>
            </a:endParaRPr>
          </a:p>
        </p:txBody>
      </p:sp>
      <p:pic>
        <p:nvPicPr>
          <p:cNvPr id="34" name="Picture 2" descr="https://inec.ru/images_new/logo.gif">
            <a:extLst>
              <a:ext uri="{FF2B5EF4-FFF2-40B4-BE49-F238E27FC236}">
                <a16:creationId xmlns="" xmlns:a16="http://schemas.microsoft.com/office/drawing/2014/main" id="{9A71EF54-1E25-CABC-CA09-9296CD1A28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9400" y="264914"/>
            <a:ext cx="1557943" cy="626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193184" y="2246641"/>
            <a:ext cx="895411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>
                <a:latin typeface="Constantia" panose="02030602050306030303" pitchFamily="18" charset="0"/>
              </a:rPr>
              <a:t>Кредитных организаций: </a:t>
            </a:r>
          </a:p>
          <a:p>
            <a:r>
              <a:rPr lang="ru-RU" dirty="0">
                <a:latin typeface="Constantia" panose="02030602050306030303" pitchFamily="18" charset="0"/>
              </a:rPr>
              <a:t>	- российские и иностранные банки, международные кредитные организации.</a:t>
            </a:r>
          </a:p>
          <a:p>
            <a:endParaRPr lang="ru-RU" dirty="0">
              <a:latin typeface="Constantia" panose="02030602050306030303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>
                <a:latin typeface="Constantia" panose="02030602050306030303" pitchFamily="18" charset="0"/>
              </a:rPr>
              <a:t>Юридических лиц, не являющихся кредитными организациями:</a:t>
            </a:r>
          </a:p>
          <a:p>
            <a:r>
              <a:rPr lang="ru-RU" dirty="0">
                <a:latin typeface="Constantia" panose="02030602050306030303" pitchFamily="18" charset="0"/>
              </a:rPr>
              <a:t>	- рейтинговые агентства: российские и международные;</a:t>
            </a:r>
          </a:p>
          <a:p>
            <a:r>
              <a:rPr lang="ru-RU" dirty="0">
                <a:latin typeface="Constantia" panose="02030602050306030303" pitchFamily="18" charset="0"/>
              </a:rPr>
              <a:t>	- страховые организации;</a:t>
            </a:r>
          </a:p>
          <a:p>
            <a:r>
              <a:rPr lang="ru-RU" dirty="0">
                <a:latin typeface="Constantia" panose="02030602050306030303" pitchFamily="18" charset="0"/>
              </a:rPr>
              <a:t>	- управляющие и инвестиционные компании;</a:t>
            </a:r>
          </a:p>
          <a:p>
            <a:r>
              <a:rPr lang="ru-RU" dirty="0">
                <a:latin typeface="Constantia" panose="02030602050306030303" pitchFamily="18" charset="0"/>
              </a:rPr>
              <a:t>	- государственные предприятия и органы государственной власти.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16670" y="5067186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Constantia" panose="02030602050306030303" pitchFamily="18" charset="0"/>
              </a:rPr>
              <a:t>Пользователями являются специалисты подразделения рисков, казначейства, кредитных подразделений, служб внутреннего контроля и аудита, руководители и органы управления.</a:t>
            </a:r>
            <a:endParaRPr lang="ru-RU" dirty="0">
              <a:latin typeface="Constantia" panose="02030602050306030303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 txBox="1"/>
          <p:nvPr/>
        </p:nvSpPr>
        <p:spPr>
          <a:xfrm>
            <a:off x="304800" y="6521790"/>
            <a:ext cx="104140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lang="ru-RU" sz="1050" spc="-25" dirty="0">
                <a:solidFill>
                  <a:srgbClr val="A0AEBF"/>
                </a:solidFill>
                <a:latin typeface="Roboto"/>
                <a:cs typeface="Roboto"/>
              </a:rPr>
              <a:t>ПК «ФРМ 3.3»</a:t>
            </a:r>
            <a:endParaRPr lang="ru-RU" sz="1050" dirty="0">
              <a:latin typeface="Roboto"/>
              <a:cs typeface="Roboto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1079501" y="1256507"/>
            <a:ext cx="9296400" cy="952500"/>
          </a:xfrm>
          <a:prstGeom prst="rect">
            <a:avLst/>
          </a:prstGeom>
        </p:spPr>
        <p:txBody>
          <a:bodyPr vert="horz" lIns="0" tIns="0" rIns="0" bIns="0" anchor="ctr">
            <a:normAutofit/>
          </a:bodyPr>
          <a:lstStyle>
            <a:lvl1pPr marL="484535" algn="l" rtl="0" eaLnBrk="1" latinLnBrk="0" hangingPunct="1">
              <a:spcBef>
                <a:spcPct val="0"/>
              </a:spcBef>
              <a:buNone/>
              <a:defRPr kumimoji="0" sz="3350" b="1" i="0" kern="1200">
                <a:ln w="6350">
                  <a:noFill/>
                </a:ln>
                <a:solidFill>
                  <a:srgbClr val="1C6F41"/>
                </a:solidFill>
                <a:effectLst/>
                <a:latin typeface="Segoe UI"/>
                <a:ea typeface="+mj-ea"/>
                <a:cs typeface="Segoe UI"/>
              </a:defRPr>
            </a:lvl1pPr>
          </a:lstStyle>
          <a:p>
            <a:endParaRPr lang="ru-RU" dirty="0">
              <a:solidFill>
                <a:srgbClr val="00B050"/>
              </a:solidFill>
              <a:latin typeface="Constantia" panose="02030602050306030303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Constantia" panose="02030602050306030303" pitchFamily="18" charset="0"/>
              </a:rPr>
              <a:t>Структура Программного комплекса</a:t>
            </a:r>
            <a:br>
              <a:rPr lang="ru-RU" sz="3200" dirty="0">
                <a:latin typeface="Constantia" panose="02030602050306030303" pitchFamily="18" charset="0"/>
              </a:rPr>
            </a:br>
            <a:endParaRPr lang="ru-RU" sz="3200" dirty="0"/>
          </a:p>
        </p:txBody>
      </p:sp>
      <p:grpSp>
        <p:nvGrpSpPr>
          <p:cNvPr id="15" name="Группа 14"/>
          <p:cNvGrpSpPr/>
          <p:nvPr/>
        </p:nvGrpSpPr>
        <p:grpSpPr>
          <a:xfrm>
            <a:off x="3178219" y="945989"/>
            <a:ext cx="4211862" cy="2281473"/>
            <a:chOff x="2670272" y="3150811"/>
            <a:chExt cx="4211862" cy="2281473"/>
          </a:xfrm>
          <a:scene3d>
            <a:camera prst="orthographicFront"/>
            <a:lightRig rig="flat" dir="t"/>
          </a:scene3d>
        </p:grpSpPr>
        <p:sp>
          <p:nvSpPr>
            <p:cNvPr id="17" name="Овал 16"/>
            <p:cNvSpPr/>
            <p:nvPr/>
          </p:nvSpPr>
          <p:spPr>
            <a:xfrm>
              <a:off x="2670272" y="3150811"/>
              <a:ext cx="4211862" cy="2281473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sp3d>
              <a:bevelT w="114300" prst="artDeco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sp>
        <p:sp>
          <p:nvSpPr>
            <p:cNvPr id="20" name="Овал 4"/>
            <p:cNvSpPr/>
            <p:nvPr/>
          </p:nvSpPr>
          <p:spPr>
            <a:xfrm>
              <a:off x="3287085" y="3484925"/>
              <a:ext cx="2978236" cy="161324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3970" tIns="13970" rIns="13970" bIns="1397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200" b="1" kern="1200" dirty="0" smtClean="0">
                  <a:latin typeface="Constantia" panose="02030602050306030303" pitchFamily="18" charset="0"/>
                </a:rPr>
                <a:t>БАЗА ДАННЫХ</a:t>
              </a:r>
              <a:endParaRPr lang="en-US" sz="2200" b="1" kern="1200" dirty="0" smtClean="0">
                <a:latin typeface="Constantia" panose="02030602050306030303" pitchFamily="18" charset="0"/>
              </a:endParaRPr>
            </a:p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200" b="1" kern="1200" dirty="0" smtClean="0">
                  <a:latin typeface="Constantia" panose="02030602050306030303" pitchFamily="18" charset="0"/>
                </a:rPr>
                <a:t>первичные данные из внутренних и внешних источников</a:t>
              </a:r>
              <a:endParaRPr lang="ru-RU" sz="2200" b="1" kern="1200" dirty="0">
                <a:latin typeface="Constantia" panose="02030602050306030303" pitchFamily="18" charset="0"/>
              </a:endParaRP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7620000" y="3275806"/>
            <a:ext cx="2842560" cy="2366605"/>
            <a:chOff x="6480392" y="1139886"/>
            <a:chExt cx="2842560" cy="2366605"/>
          </a:xfrm>
          <a:scene3d>
            <a:camera prst="orthographicFront"/>
            <a:lightRig rig="flat" dir="t"/>
          </a:scene3d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6480392" y="1139886"/>
              <a:ext cx="2842560" cy="2366605"/>
            </a:xfrm>
            <a:prstGeom prst="roundRect">
              <a:avLst>
                <a:gd name="adj" fmla="val 10000"/>
              </a:avLst>
            </a:prstGeom>
            <a:solidFill>
              <a:schemeClr val="accent3">
                <a:lumMod val="40000"/>
                <a:lumOff val="60000"/>
              </a:schemeClr>
            </a:solidFill>
            <a:sp3d>
              <a:bevelT w="114300" prst="artDeco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sp>
        <p:sp>
          <p:nvSpPr>
            <p:cNvPr id="23" name="Скругленный прямоугольник 4"/>
            <p:cNvSpPr/>
            <p:nvPr/>
          </p:nvSpPr>
          <p:spPr>
            <a:xfrm>
              <a:off x="6549707" y="1209201"/>
              <a:ext cx="2703930" cy="222797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800" b="1" kern="1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b="1" kern="1200" dirty="0" smtClean="0">
                  <a:latin typeface="Constantia" panose="02030602050306030303" pitchFamily="18" charset="0"/>
                  <a:cs typeface="Arial" panose="020B0604020202020204" pitchFamily="34" charset="0"/>
                </a:rPr>
                <a:t>СЕРВИС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kern="1200" dirty="0" smtClean="0">
                  <a:latin typeface="Constantia" panose="02030602050306030303" pitchFamily="18" charset="0"/>
                  <a:cs typeface="Arial" panose="020B0604020202020204" pitchFamily="34" charset="0"/>
                </a:rPr>
                <a:t>служебные функции для поддержания целостности базы данных, контроля доступа и полномочий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000" b="1" kern="1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000" b="1" kern="12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3962400" y="4581394"/>
            <a:ext cx="2353950" cy="1883160"/>
            <a:chOff x="3503644" y="119625"/>
            <a:chExt cx="2353950" cy="1883160"/>
          </a:xfrm>
          <a:scene3d>
            <a:camera prst="orthographicFront"/>
            <a:lightRig rig="flat" dir="t"/>
          </a:scene3d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3503644" y="119625"/>
              <a:ext cx="2353950" cy="1883160"/>
            </a:xfrm>
            <a:prstGeom prst="roundRect">
              <a:avLst>
                <a:gd name="adj" fmla="val 10000"/>
              </a:avLst>
            </a:prstGeom>
            <a:solidFill>
              <a:schemeClr val="accent3">
                <a:lumMod val="40000"/>
                <a:lumOff val="60000"/>
              </a:schemeClr>
            </a:solidFill>
            <a:sp3d>
              <a:bevelT w="114300" prst="artDeco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sp>
        <p:sp>
          <p:nvSpPr>
            <p:cNvPr id="26" name="Скругленный прямоугольник 4"/>
            <p:cNvSpPr/>
            <p:nvPr/>
          </p:nvSpPr>
          <p:spPr>
            <a:xfrm>
              <a:off x="3558800" y="174781"/>
              <a:ext cx="2243638" cy="177284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b="1" kern="1200" dirty="0" smtClean="0">
                  <a:latin typeface="Constantia" panose="02030602050306030303" pitchFamily="18" charset="0"/>
                </a:rPr>
                <a:t>ОТЧЕТЫ 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kern="1200" dirty="0" smtClean="0">
                  <a:latin typeface="Constantia" panose="02030602050306030303" pitchFamily="18" charset="0"/>
                </a:rPr>
                <a:t>визуализация выходных данных</a:t>
              </a:r>
              <a:endParaRPr lang="ru-RU" sz="1600" b="1" kern="1200" dirty="0">
                <a:latin typeface="Constantia" panose="02030602050306030303" pitchFamily="18" charset="0"/>
              </a:endParaRPr>
            </a:p>
          </p:txBody>
        </p:sp>
      </p:grpSp>
      <p:sp>
        <p:nvSpPr>
          <p:cNvPr id="31" name="Стрелка влево 30"/>
          <p:cNvSpPr/>
          <p:nvPr/>
        </p:nvSpPr>
        <p:spPr>
          <a:xfrm rot="8159790" flipH="1">
            <a:off x="3005890" y="3188182"/>
            <a:ext cx="1167331" cy="706185"/>
          </a:xfrm>
          <a:prstGeom prst="leftArrow">
            <a:avLst>
              <a:gd name="adj1" fmla="val 60000"/>
              <a:gd name="adj2" fmla="val 50000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sp>
      <p:sp>
        <p:nvSpPr>
          <p:cNvPr id="33" name="Стрелка влево 32"/>
          <p:cNvSpPr/>
          <p:nvPr/>
        </p:nvSpPr>
        <p:spPr>
          <a:xfrm rot="2548546" flipH="1">
            <a:off x="6480660" y="3149779"/>
            <a:ext cx="1116758" cy="706185"/>
          </a:xfrm>
          <a:prstGeom prst="leftArrow">
            <a:avLst>
              <a:gd name="adj1" fmla="val 60000"/>
              <a:gd name="adj2" fmla="val 50000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sp>
      <p:sp>
        <p:nvSpPr>
          <p:cNvPr id="34" name="Стрелка влево 33"/>
          <p:cNvSpPr/>
          <p:nvPr/>
        </p:nvSpPr>
        <p:spPr>
          <a:xfrm rot="5400000" flipH="1">
            <a:off x="4842476" y="3551052"/>
            <a:ext cx="972698" cy="706185"/>
          </a:xfrm>
          <a:prstGeom prst="leftArrow">
            <a:avLst>
              <a:gd name="adj1" fmla="val 60000"/>
              <a:gd name="adj2" fmla="val 50000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sp>
      <p:sp>
        <p:nvSpPr>
          <p:cNvPr id="36" name="Скругленный прямоугольник 35"/>
          <p:cNvSpPr/>
          <p:nvPr/>
        </p:nvSpPr>
        <p:spPr>
          <a:xfrm>
            <a:off x="151187" y="3404337"/>
            <a:ext cx="2842560" cy="2354113"/>
          </a:xfrm>
          <a:prstGeom prst="roundRect">
            <a:avLst>
              <a:gd name="adj" fmla="val 10000"/>
            </a:avLst>
          </a:prstGeom>
          <a:solidFill>
            <a:schemeClr val="accent3">
              <a:lumMod val="40000"/>
              <a:lumOff val="60000"/>
            </a:schemeClr>
          </a:solidFill>
          <a:scene3d>
            <a:camera prst="orthographicFront"/>
            <a:lightRig rig="flat" dir="t"/>
          </a:scene3d>
          <a:sp3d>
            <a:bevelT w="114300" prst="artDeco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1600" b="1" dirty="0" smtClean="0">
                <a:latin typeface="Constantia" panose="02030602050306030303" pitchFamily="18" charset="0"/>
              </a:rPr>
              <a:t>АНАЛИЗ </a:t>
            </a:r>
          </a:p>
          <a:p>
            <a:pPr algn="ctr"/>
            <a:r>
              <a:rPr lang="ru-RU" sz="1600" b="1" dirty="0" smtClean="0">
                <a:latin typeface="Constantia" panose="02030602050306030303" pitchFamily="18" charset="0"/>
              </a:rPr>
              <a:t>организации </a:t>
            </a:r>
            <a:r>
              <a:rPr lang="ru-RU" sz="1600" b="1" dirty="0">
                <a:latin typeface="Constantia" panose="02030602050306030303" pitchFamily="18" charset="0"/>
              </a:rPr>
              <a:t>(внутренний) и контрагентов (внешний), уровней принимаемых рисков и т.д.</a:t>
            </a:r>
          </a:p>
          <a:p>
            <a:endParaRPr lang="ru-RU" dirty="0"/>
          </a:p>
        </p:txBody>
      </p:sp>
      <p:pic>
        <p:nvPicPr>
          <p:cNvPr id="37" name="Picture 2" descr="https://inec.ru/images_new/logo.gif">
            <a:extLst>
              <a:ext uri="{FF2B5EF4-FFF2-40B4-BE49-F238E27FC236}">
                <a16:creationId xmlns="" xmlns:a16="http://schemas.microsoft.com/office/drawing/2014/main" id="{9A71EF54-1E25-CABC-CA09-9296CD1A28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9400" y="264914"/>
            <a:ext cx="1557943" cy="626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Constantia" panose="02030602050306030303" pitchFamily="18" charset="0"/>
              </a:rPr>
              <a:t>Основные значимые риски для КО</a:t>
            </a:r>
          </a:p>
        </p:txBody>
      </p:sp>
      <p:graphicFrame>
        <p:nvGraphicFramePr>
          <p:cNvPr id="4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72016"/>
              </p:ext>
            </p:extLst>
          </p:nvPr>
        </p:nvGraphicFramePr>
        <p:xfrm>
          <a:off x="677334" y="1457204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066800" y="5638006"/>
            <a:ext cx="7620000" cy="532766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78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995" indent="0" algn="ctr">
              <a:buNone/>
            </a:pPr>
            <a:r>
              <a:rPr lang="ru-RU" sz="2200" smtClean="0">
                <a:solidFill>
                  <a:schemeClr val="tx1"/>
                </a:solidFill>
              </a:rPr>
              <a:t>Риск ликвидности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6" name="object 39"/>
          <p:cNvSpPr txBox="1"/>
          <p:nvPr/>
        </p:nvSpPr>
        <p:spPr>
          <a:xfrm>
            <a:off x="228600" y="6628606"/>
            <a:ext cx="1118831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lang="ru-RU" sz="1150" spc="-25" dirty="0" smtClean="0">
                <a:solidFill>
                  <a:srgbClr val="A0AEBF"/>
                </a:solidFill>
                <a:latin typeface="Roboto"/>
                <a:cs typeface="Roboto"/>
              </a:rPr>
              <a:t>ПК «ФРМ 3.3»</a:t>
            </a:r>
            <a:endParaRPr sz="1150" dirty="0">
              <a:latin typeface="Roboto"/>
              <a:cs typeface="Roboto"/>
            </a:endParaRPr>
          </a:p>
        </p:txBody>
      </p:sp>
      <p:pic>
        <p:nvPicPr>
          <p:cNvPr id="7" name="Picture 2" descr="https://inec.ru/images_new/logo.gif">
            <a:extLst>
              <a:ext uri="{FF2B5EF4-FFF2-40B4-BE49-F238E27FC236}">
                <a16:creationId xmlns="" xmlns:a16="http://schemas.microsoft.com/office/drawing/2014/main" id="{9A71EF54-1E25-CABC-CA09-9296CD1A28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9400" y="264914"/>
            <a:ext cx="1557943" cy="626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0423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Constantia" panose="02030602050306030303" pitchFamily="18" charset="0"/>
              </a:rPr>
              <a:t>Блоки ПК «ФРМ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3.3</a:t>
            </a:r>
            <a:r>
              <a:rPr lang="ru-RU" sz="3600" dirty="0">
                <a:latin typeface="Constantia" panose="02030602050306030303" pitchFamily="18" charset="0"/>
              </a:rPr>
              <a:t>» для оценки рисков</a:t>
            </a:r>
            <a:br>
              <a:rPr lang="ru-RU" sz="3600" dirty="0">
                <a:latin typeface="Constantia" panose="02030602050306030303" pitchFamily="18" charset="0"/>
              </a:rPr>
            </a:br>
            <a:endParaRPr lang="ru-RU" sz="3600" dirty="0">
              <a:latin typeface="Constantia" panose="020306020503060303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220251"/>
            <a:ext cx="233028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28C83"/>
                </a:solidFill>
                <a:uLnTx/>
                <a:uFillTx/>
                <a:latin typeface="Arial" charset="0"/>
              </a:rPr>
              <a:t>Рассматриваемые значимые риски</a:t>
            </a:r>
          </a:p>
        </p:txBody>
      </p:sp>
      <p:graphicFrame>
        <p:nvGraphicFramePr>
          <p:cNvPr id="6" name="Объект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4371003"/>
              </p:ext>
            </p:extLst>
          </p:nvPr>
        </p:nvGraphicFramePr>
        <p:xfrm>
          <a:off x="900602" y="989807"/>
          <a:ext cx="5042998" cy="5562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5371991" y="1494159"/>
            <a:ext cx="4346694" cy="1321270"/>
            <a:chOff x="3240370" y="627168"/>
            <a:chExt cx="4346694" cy="1321270"/>
          </a:xfrm>
          <a:solidFill>
            <a:schemeClr val="accent2">
              <a:lumMod val="20000"/>
              <a:lumOff val="80000"/>
            </a:scheme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240370" y="627168"/>
              <a:ext cx="4346694" cy="1321270"/>
            </a:xfrm>
            <a:prstGeom prst="roundRect">
              <a:avLst/>
            </a:prstGeom>
            <a:grpFill/>
            <a:ln w="25400" cap="flat" cmpd="sng" algn="ctr">
              <a:solidFill>
                <a:srgbClr val="328C83"/>
              </a:solidFill>
              <a:prstDash val="solid"/>
            </a:ln>
            <a:effectLst>
              <a:glow>
                <a:srgbClr val="328C83"/>
              </a:glow>
              <a:outerShdw blurRad="50800" dist="50800" dir="5400000" sx="95000" sy="95000" algn="ctr" rotWithShape="0">
                <a:srgbClr val="000000"/>
              </a:outerShdw>
              <a:reflection endPos="0" dist="50800" dir="5400000" sy="-100000" algn="bl" rotWithShape="0"/>
            </a:effectLst>
            <a:sp3d z="300000" contourW="19050" prstMaterial="metal">
              <a:bevelT w="88900" h="203200"/>
              <a:bevelB w="165100" h="254000"/>
            </a:sp3d>
          </p:spPr>
        </p:sp>
        <p:sp>
          <p:nvSpPr>
            <p:cNvPr id="10" name="Скругленный прямоугольник 4"/>
            <p:cNvSpPr/>
            <p:nvPr/>
          </p:nvSpPr>
          <p:spPr>
            <a:xfrm>
              <a:off x="3304869" y="691667"/>
              <a:ext cx="4217696" cy="1192272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  <a:sp3d z="300000"/>
          </p:spPr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Блок «</a:t>
              </a:r>
              <a:r>
                <a:rPr kumimoji="0" lang="ru-RU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Финансово-экономический анализ</a:t>
              </a:r>
              <a:r>
                <a:rPr kumimoji="0" lang="ru-RU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»</a:t>
              </a:r>
            </a:p>
            <a:p>
              <a:pPr marL="0" marR="0" lvl="0" indent="0" algn="ctr" defTabSz="5334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Блок </a:t>
              </a:r>
              <a:r>
                <a:rPr kumimoji="0" lang="ru-RU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«Стресс-тестирование и </a:t>
              </a:r>
              <a:r>
                <a:rPr kumimoji="0" lang="ru-RU" sz="12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VaR</a:t>
              </a:r>
              <a:r>
                <a:rPr kumimoji="0" lang="ru-RU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-анализ»</a:t>
              </a:r>
            </a:p>
            <a:p>
              <a:pPr marL="0" marR="0" lvl="0" indent="0" algn="ctr" defTabSz="5334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Блок «</a:t>
              </a:r>
              <a:r>
                <a:rPr kumimoji="0" lang="ru-RU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Расчет лимитов кредитования</a:t>
              </a:r>
              <a:r>
                <a:rPr kumimoji="0" lang="ru-RU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»</a:t>
              </a:r>
            </a:p>
            <a:p>
              <a:pPr marL="0" marR="0" lvl="0" indent="0" algn="ctr" defTabSz="5334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Блок </a:t>
              </a:r>
              <a:r>
                <a:rPr kumimoji="0" lang="ru-RU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«Анализ межбанковских операций»</a:t>
              </a:r>
            </a:p>
            <a:p>
              <a:pPr marL="0" marR="0" lvl="0" indent="0" algn="ctr" defTabSz="5334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Встроенные и настраиваемые методики</a:t>
              </a:r>
              <a:endPara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256962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5504508" y="3327563"/>
            <a:ext cx="4081662" cy="1274538"/>
            <a:chOff x="3564410" y="2407068"/>
            <a:chExt cx="3635460" cy="1274538"/>
          </a:xfrm>
          <a:solidFill>
            <a:schemeClr val="accent2">
              <a:lumMod val="20000"/>
              <a:lumOff val="80000"/>
            </a:scheme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3564410" y="2407068"/>
              <a:ext cx="3635460" cy="1274538"/>
            </a:xfrm>
            <a:prstGeom prst="roundRect">
              <a:avLst/>
            </a:prstGeom>
            <a:grpFill/>
            <a:ln w="25400" cap="flat" cmpd="sng" algn="ctr">
              <a:solidFill>
                <a:srgbClr val="328C83"/>
              </a:solidFill>
              <a:prstDash val="solid"/>
            </a:ln>
            <a:effectLst>
              <a:glow>
                <a:srgbClr val="328C83"/>
              </a:glow>
              <a:outerShdw blurRad="50800" dist="50800" dir="5400000" sx="95000" sy="95000" algn="ctr" rotWithShape="0">
                <a:srgbClr val="000000"/>
              </a:outerShdw>
              <a:reflection endPos="0" dist="50800" dir="5400000" sy="-100000" algn="bl" rotWithShape="0"/>
            </a:effectLst>
            <a:sp3d z="300000" contourW="19050" prstMaterial="metal">
              <a:bevelT w="88900" h="203200"/>
              <a:bevelB w="165100" h="254000"/>
            </a:sp3d>
          </p:spPr>
        </p:sp>
        <p:sp>
          <p:nvSpPr>
            <p:cNvPr id="13" name="Скругленный прямоугольник 4"/>
            <p:cNvSpPr/>
            <p:nvPr/>
          </p:nvSpPr>
          <p:spPr>
            <a:xfrm>
              <a:off x="3626628" y="2469286"/>
              <a:ext cx="3511024" cy="1150102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  <a:effectLst/>
            <a:sp3d z="300000"/>
          </p:spPr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kumimoji="0" lang="ru-RU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Модуль </a:t>
              </a:r>
              <a:r>
                <a:rPr kumimoji="0" lang="ru-RU" sz="12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«Операционный риск» -</a:t>
              </a:r>
              <a:r>
                <a:rPr kumimoji="0" lang="ru-RU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 выполнение требований Положения Банка России № </a:t>
              </a:r>
              <a:r>
                <a:rPr lang="ru-RU" sz="1200" dirty="0"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latin typeface="Verdana"/>
                </a:rPr>
                <a:t>716-П (а также включает частичные требования </a:t>
              </a:r>
              <a:r>
                <a:rPr lang="ru-RU" sz="1200" dirty="0" smtClean="0"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latin typeface="Verdana"/>
                </a:rPr>
                <a:t>Положений </a:t>
              </a:r>
              <a:r>
                <a:rPr lang="ru-RU" sz="1200" dirty="0"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latin typeface="Verdana"/>
                </a:rPr>
                <a:t>Банка России № 744-П </a:t>
              </a:r>
              <a:r>
                <a:rPr lang="ru-RU" sz="1200" dirty="0" smtClean="0"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latin typeface="Verdana"/>
                </a:rPr>
                <a:t>и № 850-П), </a:t>
              </a:r>
              <a:r>
                <a:rPr kumimoji="0" lang="ru-RU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ведение базы данных событий, формирование отчетов, расчет контрольных показателей</a:t>
              </a:r>
              <a:endPara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256962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6004795" y="5124790"/>
            <a:ext cx="3411415" cy="990629"/>
            <a:chOff x="4080286" y="4009827"/>
            <a:chExt cx="2545678" cy="990629"/>
          </a:xfrm>
          <a:solidFill>
            <a:schemeClr val="bg2">
              <a:lumMod val="75000"/>
            </a:scheme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4080286" y="4009827"/>
              <a:ext cx="2545678" cy="990629"/>
            </a:xfrm>
            <a:prstGeom prst="roundRect">
              <a:avLst/>
            </a:prstGeom>
            <a:grpFill/>
            <a:ln w="25400" cap="flat" cmpd="sng" algn="ctr">
              <a:solidFill>
                <a:srgbClr val="328C83"/>
              </a:solidFill>
              <a:prstDash val="solid"/>
            </a:ln>
            <a:effectLst>
              <a:glow>
                <a:srgbClr val="328C83"/>
              </a:glow>
              <a:outerShdw blurRad="50800" dist="50800" dir="5400000" sx="95000" sy="95000" algn="ctr" rotWithShape="0">
                <a:srgbClr val="000000"/>
              </a:outerShdw>
              <a:reflection endPos="0" dist="50800" dir="5400000" sy="-100000" algn="bl" rotWithShape="0"/>
            </a:effectLst>
            <a:sp3d z="300000" contourW="19050" prstMaterial="metal">
              <a:bevelT w="88900" h="203200"/>
              <a:bevelB w="165100" h="254000"/>
            </a:sp3d>
          </p:spPr>
        </p:sp>
        <p:sp>
          <p:nvSpPr>
            <p:cNvPr id="16" name="Скругленный прямоугольник 4"/>
            <p:cNvSpPr/>
            <p:nvPr/>
          </p:nvSpPr>
          <p:spPr>
            <a:xfrm>
              <a:off x="4128645" y="4058186"/>
              <a:ext cx="2448960" cy="89391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sp3d z="300000"/>
          </p:spPr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marL="0" marR="0" lvl="0" indent="0" algn="ctr" defTabSz="5334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56962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rPr>
                <a:t>Встроенные инструменты имитационного моделирования</a:t>
              </a:r>
              <a:endPara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256962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sp>
        <p:nvSpPr>
          <p:cNvPr id="17" name="object 39"/>
          <p:cNvSpPr txBox="1"/>
          <p:nvPr/>
        </p:nvSpPr>
        <p:spPr>
          <a:xfrm>
            <a:off x="228600" y="6608566"/>
            <a:ext cx="1118831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lang="ru-RU" sz="1150" spc="-25" dirty="0" smtClean="0">
                <a:solidFill>
                  <a:srgbClr val="A0AEBF"/>
                </a:solidFill>
                <a:latin typeface="Roboto"/>
                <a:cs typeface="Roboto"/>
              </a:rPr>
              <a:t>ПК «ФРМ 3.3»</a:t>
            </a:r>
            <a:endParaRPr sz="1150" dirty="0">
              <a:latin typeface="Roboto"/>
              <a:cs typeface="Roboto"/>
            </a:endParaRPr>
          </a:p>
        </p:txBody>
      </p:sp>
      <p:pic>
        <p:nvPicPr>
          <p:cNvPr id="18" name="Picture 2" descr="https://inec.ru/images_new/logo.gif">
            <a:extLst>
              <a:ext uri="{FF2B5EF4-FFF2-40B4-BE49-F238E27FC236}">
                <a16:creationId xmlns="" xmlns:a16="http://schemas.microsoft.com/office/drawing/2014/main" id="{9A71EF54-1E25-CABC-CA09-9296CD1A28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9400" y="264914"/>
            <a:ext cx="1557943" cy="626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2515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577" y="243574"/>
            <a:ext cx="7391400" cy="493774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latin typeface="Constantia" panose="02030602050306030303" pitchFamily="18" charset="0"/>
              </a:rPr>
              <a:t>Состав Программного комплекса</a:t>
            </a:r>
            <a:r>
              <a:rPr lang="ru-RU" sz="3600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/>
            </a:r>
            <a:br>
              <a:rPr lang="ru-RU" sz="3600" dirty="0">
                <a:solidFill>
                  <a:schemeClr val="accent4">
                    <a:lumMod val="75000"/>
                    <a:lumOff val="25000"/>
                  </a:schemeClr>
                </a:solidFill>
              </a:rPr>
            </a:br>
            <a:endParaRPr lang="ru-RU" dirty="0"/>
          </a:p>
        </p:txBody>
      </p:sp>
      <p:pic>
        <p:nvPicPr>
          <p:cNvPr id="4" name="Picture 2" descr="https://inec.ru/images_new/logo.gif">
            <a:extLst>
              <a:ext uri="{FF2B5EF4-FFF2-40B4-BE49-F238E27FC236}">
                <a16:creationId xmlns="" xmlns:a16="http://schemas.microsoft.com/office/drawing/2014/main" id="{9A71EF54-1E25-CABC-CA09-9296CD1A28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9400" y="264914"/>
            <a:ext cx="1557943" cy="626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Группа 5"/>
          <p:cNvGrpSpPr/>
          <p:nvPr/>
        </p:nvGrpSpPr>
        <p:grpSpPr>
          <a:xfrm>
            <a:off x="947962" y="721430"/>
            <a:ext cx="5897089" cy="5450516"/>
            <a:chOff x="406735" y="966695"/>
            <a:chExt cx="4223854" cy="5447604"/>
          </a:xfrm>
          <a:gradFill flip="none" rotWithShape="1">
            <a:gsLst>
              <a:gs pos="0">
                <a:srgbClr val="00CC99">
                  <a:tint val="66000"/>
                  <a:satMod val="160000"/>
                </a:srgbClr>
              </a:gs>
              <a:gs pos="50000">
                <a:srgbClr val="00CC99">
                  <a:tint val="44500"/>
                  <a:satMod val="160000"/>
                </a:srgbClr>
              </a:gs>
              <a:gs pos="100000">
                <a:srgbClr val="00CC99">
                  <a:tint val="23500"/>
                  <a:satMod val="160000"/>
                </a:srgbClr>
              </a:gs>
            </a:gsLst>
            <a:lin ang="0" scaled="1"/>
            <a:tileRect/>
          </a:gradFill>
        </p:grpSpPr>
        <p:sp>
          <p:nvSpPr>
            <p:cNvPr id="7" name="AutoShape 4"/>
            <p:cNvSpPr>
              <a:spLocks noChangeArrowheads="1"/>
            </p:cNvSpPr>
            <p:nvPr/>
          </p:nvSpPr>
          <p:spPr bwMode="blackWhite">
            <a:xfrm>
              <a:off x="416734" y="966695"/>
              <a:ext cx="4213855" cy="552429"/>
            </a:xfrm>
            <a:prstGeom prst="roundRect">
              <a:avLst>
                <a:gd name="adj" fmla="val 9106"/>
              </a:avLst>
            </a:prstGeom>
            <a:grpFill/>
            <a:ln w="254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ru-RU" sz="1600" b="1" dirty="0">
                  <a:solidFill>
                    <a:schemeClr val="accent2">
                      <a:lumMod val="50000"/>
                    </a:schemeClr>
                  </a:solidFill>
                </a:rPr>
                <a:t>Менеджер </a:t>
              </a:r>
              <a:r>
                <a:rPr lang="ru-RU" sz="1600" b="1" dirty="0" smtClean="0">
                  <a:solidFill>
                    <a:schemeClr val="accent2">
                      <a:lumMod val="50000"/>
                    </a:schemeClr>
                  </a:solidFill>
                </a:rPr>
                <a:t>регистраций</a:t>
              </a:r>
            </a:p>
            <a:p>
              <a:pPr algn="ctr" eaLnBrk="0" hangingPunct="0"/>
              <a:r>
                <a:rPr lang="ru-RU" sz="1600" b="1" dirty="0" smtClean="0">
                  <a:solidFill>
                    <a:schemeClr val="accent2">
                      <a:lumMod val="50000"/>
                    </a:schemeClr>
                  </a:solidFill>
                </a:rPr>
                <a:t>Администратор</a:t>
              </a:r>
              <a:endParaRPr lang="ru-RU" sz="1600" b="1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blackWhite">
            <a:xfrm>
              <a:off x="415955" y="1561471"/>
              <a:ext cx="4206200" cy="534116"/>
            </a:xfrm>
            <a:prstGeom prst="roundRect">
              <a:avLst>
                <a:gd name="adj" fmla="val 9106"/>
              </a:avLst>
            </a:prstGeom>
            <a:grpFill/>
            <a:ln w="254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ru-RU" sz="1600" b="1" dirty="0" smtClean="0">
                  <a:solidFill>
                    <a:schemeClr val="accent2">
                      <a:lumMod val="50000"/>
                    </a:schemeClr>
                  </a:solidFill>
                </a:rPr>
                <a:t>Мастер обновлений</a:t>
              </a:r>
            </a:p>
            <a:p>
              <a:pPr algn="ctr" eaLnBrk="0" hangingPunct="0"/>
              <a:r>
                <a:rPr lang="ru-RU" sz="1600" b="1" dirty="0" smtClean="0">
                  <a:solidFill>
                    <a:schemeClr val="accent2">
                      <a:lumMod val="50000"/>
                    </a:schemeClr>
                  </a:solidFill>
                </a:rPr>
                <a:t>Сервисные утилиты</a:t>
              </a:r>
              <a:endParaRPr lang="ru-RU" sz="1600" b="1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9" name="AutoShape 6"/>
            <p:cNvSpPr>
              <a:spLocks noChangeArrowheads="1"/>
            </p:cNvSpPr>
            <p:nvPr/>
          </p:nvSpPr>
          <p:spPr bwMode="blackWhite">
            <a:xfrm>
              <a:off x="408256" y="2137298"/>
              <a:ext cx="4217816" cy="907342"/>
            </a:xfrm>
            <a:prstGeom prst="roundRect">
              <a:avLst>
                <a:gd name="adj" fmla="val 9106"/>
              </a:avLst>
            </a:prstGeom>
            <a:grpFill/>
            <a:ln w="254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ru-RU" sz="1600" b="1" dirty="0" smtClean="0">
                  <a:solidFill>
                    <a:schemeClr val="accent2">
                      <a:lumMod val="50000"/>
                    </a:schemeClr>
                  </a:solidFill>
                </a:rPr>
                <a:t>Ведение данных и трансформация отчетности</a:t>
              </a:r>
            </a:p>
            <a:p>
              <a:pPr algn="ctr" eaLnBrk="0" hangingPunct="0"/>
              <a:r>
                <a:rPr lang="ru-RU" sz="1600" b="1" dirty="0" smtClean="0">
                  <a:solidFill>
                    <a:schemeClr val="accent2">
                      <a:lumMod val="50000"/>
                    </a:schemeClr>
                  </a:solidFill>
                </a:rPr>
                <a:t>Импорт данных</a:t>
              </a:r>
            </a:p>
            <a:p>
              <a:pPr algn="ctr" eaLnBrk="0" hangingPunct="0"/>
              <a:r>
                <a:rPr lang="ru-RU" sz="1600" b="1" dirty="0" smtClean="0">
                  <a:solidFill>
                    <a:schemeClr val="accent2">
                      <a:lumMod val="50000"/>
                    </a:schemeClr>
                  </a:solidFill>
                </a:rPr>
                <a:t>Досье организаций</a:t>
              </a:r>
              <a:endParaRPr lang="ru-RU" sz="1600" b="1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10" name="AutoShape 4"/>
            <p:cNvSpPr>
              <a:spLocks noChangeArrowheads="1"/>
            </p:cNvSpPr>
            <p:nvPr/>
          </p:nvSpPr>
          <p:spPr bwMode="blackWhite">
            <a:xfrm>
              <a:off x="406735" y="3104414"/>
              <a:ext cx="4215420" cy="324758"/>
            </a:xfrm>
            <a:prstGeom prst="roundRect">
              <a:avLst>
                <a:gd name="adj" fmla="val 9106"/>
              </a:avLst>
            </a:prstGeom>
            <a:grpFill/>
            <a:ln w="254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ru-RU" sz="1600" b="1" smtClean="0">
                  <a:solidFill>
                    <a:schemeClr val="accent2">
                      <a:lumMod val="50000"/>
                    </a:schemeClr>
                  </a:solidFill>
                </a:rPr>
                <a:t>ВПОДК</a:t>
              </a:r>
              <a:endParaRPr lang="ru-RU" sz="1600" b="1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11" name="AutoShape 5"/>
            <p:cNvSpPr>
              <a:spLocks noChangeArrowheads="1"/>
            </p:cNvSpPr>
            <p:nvPr/>
          </p:nvSpPr>
          <p:spPr bwMode="blackWhite">
            <a:xfrm>
              <a:off x="406735" y="3483295"/>
              <a:ext cx="4206200" cy="785104"/>
            </a:xfrm>
            <a:prstGeom prst="roundRect">
              <a:avLst>
                <a:gd name="adj" fmla="val 9106"/>
              </a:avLst>
            </a:prstGeom>
            <a:grpFill/>
            <a:ln w="254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ru-RU" sz="1600" b="1" dirty="0" smtClean="0">
                  <a:solidFill>
                    <a:schemeClr val="accent2">
                      <a:lumMod val="50000"/>
                    </a:schemeClr>
                  </a:solidFill>
                </a:rPr>
                <a:t>Финансово-экономический анализ</a:t>
              </a:r>
            </a:p>
            <a:p>
              <a:pPr algn="ctr" eaLnBrk="0" hangingPunct="0"/>
              <a:r>
                <a:rPr lang="ru-RU" sz="1600" b="1" dirty="0" smtClean="0">
                  <a:solidFill>
                    <a:schemeClr val="accent2">
                      <a:lumMod val="50000"/>
                    </a:schemeClr>
                  </a:solidFill>
                </a:rPr>
                <a:t>Факторный анализ и прогноз</a:t>
              </a:r>
            </a:p>
          </p:txBody>
        </p:sp>
        <p:sp>
          <p:nvSpPr>
            <p:cNvPr id="12" name="AutoShape 6"/>
            <p:cNvSpPr>
              <a:spLocks noChangeArrowheads="1"/>
            </p:cNvSpPr>
            <p:nvPr/>
          </p:nvSpPr>
          <p:spPr bwMode="blackWhite">
            <a:xfrm>
              <a:off x="415953" y="4292136"/>
              <a:ext cx="4210809" cy="576064"/>
            </a:xfrm>
            <a:prstGeom prst="roundRect">
              <a:avLst>
                <a:gd name="adj" fmla="val 9106"/>
              </a:avLst>
            </a:prstGeom>
            <a:grpFill/>
            <a:ln w="254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ru-RU" sz="1600" b="1" dirty="0">
                  <a:solidFill>
                    <a:schemeClr val="accent2">
                      <a:lumMod val="50000"/>
                    </a:schemeClr>
                  </a:solidFill>
                </a:rPr>
                <a:t>Стресс-тестирование и </a:t>
              </a:r>
              <a:r>
                <a:rPr lang="en-US" sz="1600" b="1" dirty="0" err="1">
                  <a:solidFill>
                    <a:schemeClr val="accent2">
                      <a:lumMod val="50000"/>
                    </a:schemeClr>
                  </a:solidFill>
                </a:rPr>
                <a:t>VaR</a:t>
              </a:r>
              <a:r>
                <a:rPr lang="en-US" sz="1600" b="1" dirty="0">
                  <a:solidFill>
                    <a:schemeClr val="accent2">
                      <a:lumMod val="50000"/>
                    </a:schemeClr>
                  </a:solidFill>
                </a:rPr>
                <a:t>-</a:t>
              </a:r>
              <a:r>
                <a:rPr lang="ru-RU" sz="1600" b="1" dirty="0">
                  <a:solidFill>
                    <a:schemeClr val="accent2">
                      <a:lumMod val="50000"/>
                    </a:schemeClr>
                  </a:solidFill>
                </a:rPr>
                <a:t>анализ</a:t>
              </a:r>
            </a:p>
            <a:p>
              <a:pPr algn="ctr" eaLnBrk="0" hangingPunct="0"/>
              <a:r>
                <a:rPr lang="ru-RU" sz="1600" b="1" dirty="0" smtClean="0">
                  <a:solidFill>
                    <a:schemeClr val="accent2">
                      <a:lumMod val="50000"/>
                    </a:schemeClr>
                  </a:solidFill>
                </a:rPr>
                <a:t>Анализ риска ликвидности</a:t>
              </a:r>
              <a:endParaRPr lang="ru-RU" sz="1600" b="1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13" name="AutoShape 4"/>
            <p:cNvSpPr>
              <a:spLocks noChangeArrowheads="1"/>
            </p:cNvSpPr>
            <p:nvPr/>
          </p:nvSpPr>
          <p:spPr bwMode="blackWhite">
            <a:xfrm>
              <a:off x="420562" y="4891936"/>
              <a:ext cx="4206201" cy="591253"/>
            </a:xfrm>
            <a:prstGeom prst="roundRect">
              <a:avLst>
                <a:gd name="adj" fmla="val 9106"/>
              </a:avLst>
            </a:prstGeom>
            <a:grpFill/>
            <a:ln w="254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ru-RU" sz="1600" b="1" dirty="0" smtClean="0">
                  <a:solidFill>
                    <a:schemeClr val="accent2">
                      <a:lumMod val="50000"/>
                    </a:schemeClr>
                  </a:solidFill>
                </a:rPr>
                <a:t>Анализ межбанковских операций</a:t>
              </a:r>
              <a:endParaRPr lang="ru-RU" sz="1600" b="1" dirty="0">
                <a:solidFill>
                  <a:schemeClr val="accent2">
                    <a:lumMod val="50000"/>
                  </a:schemeClr>
                </a:solidFill>
              </a:endParaRPr>
            </a:p>
            <a:p>
              <a:pPr algn="ctr" eaLnBrk="0" hangingPunct="0"/>
              <a:r>
                <a:rPr lang="ru-RU" sz="1600" b="1" dirty="0" smtClean="0">
                  <a:solidFill>
                    <a:schemeClr val="accent2">
                      <a:lumMod val="50000"/>
                    </a:schemeClr>
                  </a:solidFill>
                </a:rPr>
                <a:t>Расчет лимитов кредитования</a:t>
              </a:r>
              <a:endParaRPr lang="ru-RU" sz="1600" b="1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14" name="AutoShape 5"/>
            <p:cNvSpPr>
              <a:spLocks noChangeArrowheads="1"/>
            </p:cNvSpPr>
            <p:nvPr/>
          </p:nvSpPr>
          <p:spPr bwMode="blackWhite">
            <a:xfrm>
              <a:off x="415953" y="5493319"/>
              <a:ext cx="4210809" cy="388767"/>
            </a:xfrm>
            <a:prstGeom prst="roundRect">
              <a:avLst>
                <a:gd name="adj" fmla="val 9106"/>
              </a:avLst>
            </a:prstGeom>
            <a:grpFill/>
            <a:ln w="254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ru-RU" sz="1600" b="1" dirty="0" smtClean="0">
                  <a:solidFill>
                    <a:schemeClr val="accent2">
                      <a:lumMod val="50000"/>
                    </a:schemeClr>
                  </a:solidFill>
                </a:rPr>
                <a:t>Операционный риск</a:t>
              </a:r>
              <a:endParaRPr lang="ru-RU" sz="1600" b="1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15" name="AutoShape 6"/>
            <p:cNvSpPr>
              <a:spLocks noChangeArrowheads="1"/>
            </p:cNvSpPr>
            <p:nvPr/>
          </p:nvSpPr>
          <p:spPr bwMode="blackWhite">
            <a:xfrm>
              <a:off x="411344" y="5892216"/>
              <a:ext cx="4206201" cy="522083"/>
            </a:xfrm>
            <a:prstGeom prst="roundRect">
              <a:avLst>
                <a:gd name="adj" fmla="val 9106"/>
              </a:avLst>
            </a:prstGeom>
            <a:grpFill/>
            <a:ln w="254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ru-RU" sz="1600" b="1" dirty="0">
                  <a:solidFill>
                    <a:schemeClr val="accent2">
                      <a:lumMod val="50000"/>
                    </a:schemeClr>
                  </a:solidFill>
                </a:rPr>
                <a:t>Аналитические отчеты</a:t>
              </a:r>
            </a:p>
            <a:p>
              <a:pPr algn="ctr" eaLnBrk="0" hangingPunct="0"/>
              <a:r>
                <a:rPr lang="ru-RU" sz="1600" b="1" dirty="0">
                  <a:solidFill>
                    <a:schemeClr val="accent2">
                      <a:lumMod val="50000"/>
                    </a:schemeClr>
                  </a:solidFill>
                </a:rPr>
                <a:t>Сервер 'Мастер отчетов'</a:t>
              </a:r>
            </a:p>
          </p:txBody>
        </p:sp>
      </p:grpSp>
      <p:sp>
        <p:nvSpPr>
          <p:cNvPr id="16" name="Стрелка вправо 15"/>
          <p:cNvSpPr/>
          <p:nvPr/>
        </p:nvSpPr>
        <p:spPr>
          <a:xfrm>
            <a:off x="7027116" y="977370"/>
            <a:ext cx="1964484" cy="5684373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AutoShape 7"/>
          <p:cNvSpPr>
            <a:spLocks noChangeArrowheads="1"/>
          </p:cNvSpPr>
          <p:nvPr/>
        </p:nvSpPr>
        <p:spPr bwMode="auto">
          <a:xfrm>
            <a:off x="8991600" y="3185223"/>
            <a:ext cx="3130062" cy="1310313"/>
          </a:xfrm>
          <a:prstGeom prst="roundRect">
            <a:avLst>
              <a:gd name="adj" fmla="val 9106"/>
            </a:avLst>
          </a:prstGeom>
          <a:noFill/>
          <a:ln w="25400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25696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ФИНАНСОВЫЙ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25696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РИСК-МЕНЕДЖЕР версия 3.3</a:t>
            </a:r>
            <a:endParaRPr lang="en-US" sz="2400" b="1" dirty="0">
              <a:solidFill>
                <a:srgbClr val="25696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7" name="AutoShape 6"/>
          <p:cNvSpPr>
            <a:spLocks noChangeArrowheads="1"/>
          </p:cNvSpPr>
          <p:nvPr/>
        </p:nvSpPr>
        <p:spPr bwMode="blackWhite">
          <a:xfrm>
            <a:off x="967266" y="6157101"/>
            <a:ext cx="5872443" cy="344570"/>
          </a:xfrm>
          <a:prstGeom prst="roundRect">
            <a:avLst>
              <a:gd name="adj" fmla="val 9106"/>
            </a:avLst>
          </a:prstGeom>
          <a:gradFill flip="none" rotWithShape="1">
            <a:gsLst>
              <a:gs pos="0">
                <a:srgbClr val="00CC99">
                  <a:tint val="66000"/>
                  <a:satMod val="160000"/>
                </a:srgbClr>
              </a:gs>
              <a:gs pos="50000">
                <a:srgbClr val="00CC99">
                  <a:tint val="44500"/>
                  <a:satMod val="160000"/>
                </a:srgbClr>
              </a:gs>
              <a:gs pos="100000">
                <a:srgbClr val="00CC99">
                  <a:tint val="23500"/>
                  <a:satMod val="160000"/>
                </a:srgbClr>
              </a:gs>
            </a:gsLst>
            <a:lin ang="0" scaled="1"/>
            <a:tileRect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</a:rPr>
              <a:t>Методические материалы</a:t>
            </a:r>
            <a:endParaRPr lang="ru-RU" sz="1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object 39"/>
          <p:cNvSpPr txBox="1"/>
          <p:nvPr/>
        </p:nvSpPr>
        <p:spPr>
          <a:xfrm>
            <a:off x="228600" y="6586412"/>
            <a:ext cx="1118831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lang="ru-RU" sz="1150" spc="-25" dirty="0" smtClean="0">
                <a:solidFill>
                  <a:srgbClr val="A0AEBF"/>
                </a:solidFill>
                <a:latin typeface="Roboto"/>
                <a:cs typeface="Roboto"/>
              </a:rPr>
              <a:t>ПК «ФРМ 3.3»</a:t>
            </a:r>
            <a:endParaRPr sz="1150" dirty="0">
              <a:latin typeface="Roboto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49211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shade val="48000"/>
                <a:satMod val="230000"/>
              </a:schemeClr>
            </a:gs>
            <a:gs pos="60000">
              <a:schemeClr val="bg1">
                <a:shade val="92000"/>
                <a:satMod val="230000"/>
              </a:schemeClr>
            </a:gs>
            <a:gs pos="100000">
              <a:schemeClr val="bg1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Рисунок 53">
            <a:extLst>
              <a:ext uri="{FF2B5EF4-FFF2-40B4-BE49-F238E27FC236}">
                <a16:creationId xmlns="" xmlns:a16="http://schemas.microsoft.com/office/drawing/2014/main" id="{38484644-7B8C-50AC-A56B-A4591531E9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200" y="213276"/>
            <a:ext cx="1554615" cy="627942"/>
          </a:xfrm>
          <a:prstGeom prst="rect">
            <a:avLst/>
          </a:prstGeom>
        </p:spPr>
      </p:pic>
      <p:pic>
        <p:nvPicPr>
          <p:cNvPr id="24" name="object 23">
            <a:extLst>
              <a:ext uri="{FF2B5EF4-FFF2-40B4-BE49-F238E27FC236}">
                <a16:creationId xmlns="" xmlns:a16="http://schemas.microsoft.com/office/drawing/2014/main" id="{0711B84E-E3F2-DE61-C1CF-D7FB10B21E80}"/>
              </a:ext>
            </a:extLst>
          </p:cNvPr>
          <p:cNvPicPr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17983200" y="904081"/>
            <a:ext cx="3867150" cy="5048249"/>
          </a:xfrm>
          <a:prstGeom prst="rect">
            <a:avLst/>
          </a:prstGeom>
          <a:noFill/>
        </p:spPr>
      </p:pic>
      <p:graphicFrame>
        <p:nvGraphicFramePr>
          <p:cNvPr id="57" name="Схема 56">
            <a:extLst>
              <a:ext uri="{FF2B5EF4-FFF2-40B4-BE49-F238E27FC236}">
                <a16:creationId xmlns="" xmlns:a16="http://schemas.microsoft.com/office/drawing/2014/main" id="{39E88B1C-E414-2CEA-9416-AEA4C871E1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3236535"/>
              </p:ext>
            </p:extLst>
          </p:nvPr>
        </p:nvGraphicFramePr>
        <p:xfrm>
          <a:off x="7328133" y="1369471"/>
          <a:ext cx="4585942" cy="4117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0974" y="-14496"/>
            <a:ext cx="10972800" cy="1103851"/>
          </a:xfrm>
        </p:spPr>
        <p:txBody>
          <a:bodyPr>
            <a:normAutofit/>
          </a:bodyPr>
          <a:lstStyle/>
          <a:p>
            <a:r>
              <a:rPr lang="ru-RU" sz="3200">
                <a:latin typeface="Constantia" panose="02030602050306030303" pitchFamily="18" charset="0"/>
              </a:rPr>
              <a:t>Этапы создания аналитического отчета</a:t>
            </a:r>
          </a:p>
        </p:txBody>
      </p:sp>
      <p:sp>
        <p:nvSpPr>
          <p:cNvPr id="26" name="object 39"/>
          <p:cNvSpPr txBox="1"/>
          <p:nvPr/>
        </p:nvSpPr>
        <p:spPr>
          <a:xfrm>
            <a:off x="313709" y="6483509"/>
            <a:ext cx="1118831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lang="ru-RU" sz="1150" spc="-25" dirty="0" smtClean="0">
                <a:solidFill>
                  <a:srgbClr val="A0AEBF"/>
                </a:solidFill>
                <a:latin typeface="Roboto"/>
                <a:cs typeface="Roboto"/>
              </a:rPr>
              <a:t>ПК «ФРМ 3.3»</a:t>
            </a:r>
            <a:endParaRPr sz="1150" dirty="0">
              <a:latin typeface="Roboto"/>
              <a:cs typeface="Roboto"/>
            </a:endParaRPr>
          </a:p>
        </p:txBody>
      </p:sp>
      <p:grpSp>
        <p:nvGrpSpPr>
          <p:cNvPr id="27" name="Group 16"/>
          <p:cNvGrpSpPr>
            <a:grpSpLocks/>
          </p:cNvGrpSpPr>
          <p:nvPr/>
        </p:nvGrpSpPr>
        <p:grpSpPr bwMode="auto">
          <a:xfrm>
            <a:off x="4850160" y="1351942"/>
            <a:ext cx="6905774" cy="4209864"/>
            <a:chOff x="1514" y="1446"/>
            <a:chExt cx="3670" cy="2106"/>
          </a:xfrm>
          <a:gradFill flip="none" rotWithShape="1">
            <a:gsLst>
              <a:gs pos="0">
                <a:srgbClr val="FFFFCC">
                  <a:shade val="30000"/>
                  <a:satMod val="115000"/>
                </a:srgbClr>
              </a:gs>
              <a:gs pos="50000">
                <a:srgbClr val="FFFFCC">
                  <a:shade val="67500"/>
                  <a:satMod val="115000"/>
                </a:srgbClr>
              </a:gs>
              <a:gs pos="100000">
                <a:srgbClr val="FFFFCC">
                  <a:shade val="100000"/>
                  <a:satMod val="115000"/>
                </a:srgbClr>
              </a:gs>
            </a:gsLst>
            <a:lin ang="2700000" scaled="1"/>
            <a:tileRect/>
          </a:gradFill>
          <a:effectLst>
            <a:outerShdw blurRad="50800" dist="114300" dir="5400000" algn="ctr" rotWithShape="0">
              <a:srgbClr val="CCFFCC"/>
            </a:outerShdw>
          </a:effectLst>
          <a:scene3d>
            <a:camera prst="orthographicFront"/>
            <a:lightRig rig="sunrise" dir="t"/>
          </a:scene3d>
        </p:grpSpPr>
        <p:sp>
          <p:nvSpPr>
            <p:cNvPr id="28" name="Freeform 17"/>
            <p:cNvSpPr>
              <a:spLocks/>
            </p:cNvSpPr>
            <p:nvPr/>
          </p:nvSpPr>
          <p:spPr bwMode="gray">
            <a:xfrm>
              <a:off x="4817" y="1446"/>
              <a:ext cx="363" cy="533"/>
            </a:xfrm>
            <a:custGeom>
              <a:avLst/>
              <a:gdLst/>
              <a:ahLst/>
              <a:cxnLst>
                <a:cxn ang="0">
                  <a:pos x="308" y="120"/>
                </a:cxn>
                <a:cxn ang="0">
                  <a:pos x="0" y="444"/>
                </a:cxn>
                <a:cxn ang="0">
                  <a:pos x="0" y="286"/>
                </a:cxn>
                <a:cxn ang="0">
                  <a:pos x="308" y="0"/>
                </a:cxn>
                <a:cxn ang="0">
                  <a:pos x="308" y="120"/>
                </a:cxn>
              </a:cxnLst>
              <a:rect l="0" t="0" r="r" b="b"/>
              <a:pathLst>
                <a:path w="308" h="444">
                  <a:moveTo>
                    <a:pt x="308" y="120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  <a:sp3d>
              <a:bevelT prst="relaxedInset"/>
              <a:bevelB prst="relaxedInset"/>
            </a:sp3d>
          </p:spPr>
          <p:txBody>
            <a:bodyPr/>
            <a:lstStyle/>
            <a:p>
              <a:endParaRPr lang="ru-RU">
                <a:solidFill>
                  <a:schemeClr val="bg2"/>
                </a:solidFill>
              </a:endParaRPr>
            </a:p>
          </p:txBody>
        </p:sp>
        <p:sp>
          <p:nvSpPr>
            <p:cNvPr id="29" name="Freeform 18"/>
            <p:cNvSpPr>
              <a:spLocks/>
            </p:cNvSpPr>
            <p:nvPr/>
          </p:nvSpPr>
          <p:spPr bwMode="gray">
            <a:xfrm>
              <a:off x="3078" y="1446"/>
              <a:ext cx="2106" cy="341"/>
            </a:xfrm>
            <a:custGeom>
              <a:avLst/>
              <a:gdLst/>
              <a:ahLst/>
              <a:cxnLst>
                <a:cxn ang="0">
                  <a:pos x="1478" y="284"/>
                </a:cxn>
                <a:cxn ang="0">
                  <a:pos x="0" y="284"/>
                </a:cxn>
                <a:cxn ang="0">
                  <a:pos x="446" y="0"/>
                </a:cxn>
                <a:cxn ang="0">
                  <a:pos x="1786" y="0"/>
                </a:cxn>
                <a:cxn ang="0">
                  <a:pos x="1478" y="284"/>
                </a:cxn>
              </a:cxnLst>
              <a:rect l="0" t="0" r="r" b="b"/>
              <a:pathLst>
                <a:path w="1786" h="284">
                  <a:moveTo>
                    <a:pt x="1478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1786" y="0"/>
                  </a:lnTo>
                  <a:lnTo>
                    <a:pt x="1478" y="28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  <a:sp3d>
              <a:bevelT prst="relaxedInset"/>
              <a:bevelB prst="relaxedInset"/>
            </a:sp3d>
          </p:spPr>
          <p:txBody>
            <a:bodyPr/>
            <a:lstStyle/>
            <a:p>
              <a:endParaRPr lang="ru-RU">
                <a:solidFill>
                  <a:schemeClr val="bg2"/>
                </a:solidFill>
              </a:endParaRPr>
            </a:p>
          </p:txBody>
        </p:sp>
        <p:sp>
          <p:nvSpPr>
            <p:cNvPr id="30" name="Freeform 19"/>
            <p:cNvSpPr>
              <a:spLocks/>
            </p:cNvSpPr>
            <p:nvPr/>
          </p:nvSpPr>
          <p:spPr bwMode="gray">
            <a:xfrm>
              <a:off x="4452" y="1970"/>
              <a:ext cx="363" cy="530"/>
            </a:xfrm>
            <a:custGeom>
              <a:avLst/>
              <a:gdLst/>
              <a:ahLst/>
              <a:cxnLst>
                <a:cxn ang="0">
                  <a:pos x="308" y="120"/>
                </a:cxn>
                <a:cxn ang="0">
                  <a:pos x="0" y="442"/>
                </a:cxn>
                <a:cxn ang="0">
                  <a:pos x="0" y="286"/>
                </a:cxn>
                <a:cxn ang="0">
                  <a:pos x="308" y="0"/>
                </a:cxn>
                <a:cxn ang="0">
                  <a:pos x="308" y="120"/>
                </a:cxn>
              </a:cxnLst>
              <a:rect l="0" t="0" r="r" b="b"/>
              <a:pathLst>
                <a:path w="308" h="442">
                  <a:moveTo>
                    <a:pt x="308" y="120"/>
                  </a:moveTo>
                  <a:lnTo>
                    <a:pt x="0" y="442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  <a:sp3d>
              <a:bevelT prst="relaxedInset"/>
              <a:bevelB prst="relaxedInset"/>
            </a:sp3d>
          </p:spPr>
          <p:txBody>
            <a:bodyPr/>
            <a:lstStyle/>
            <a:p>
              <a:endParaRPr lang="ru-RU">
                <a:solidFill>
                  <a:schemeClr val="bg2"/>
                </a:solidFill>
              </a:endParaRPr>
            </a:p>
          </p:txBody>
        </p:sp>
        <p:sp>
          <p:nvSpPr>
            <p:cNvPr id="31" name="Freeform 20"/>
            <p:cNvSpPr>
              <a:spLocks/>
            </p:cNvSpPr>
            <p:nvPr/>
          </p:nvSpPr>
          <p:spPr bwMode="gray">
            <a:xfrm>
              <a:off x="2555" y="1970"/>
              <a:ext cx="2264" cy="378"/>
            </a:xfrm>
            <a:custGeom>
              <a:avLst/>
              <a:gdLst/>
              <a:ahLst/>
              <a:cxnLst>
                <a:cxn ang="0">
                  <a:pos x="1612" y="284"/>
                </a:cxn>
                <a:cxn ang="0">
                  <a:pos x="0" y="284"/>
                </a:cxn>
                <a:cxn ang="0">
                  <a:pos x="446" y="0"/>
                </a:cxn>
                <a:cxn ang="0">
                  <a:pos x="1920" y="0"/>
                </a:cxn>
                <a:cxn ang="0">
                  <a:pos x="1612" y="284"/>
                </a:cxn>
              </a:cxnLst>
              <a:rect l="0" t="0" r="r" b="b"/>
              <a:pathLst>
                <a:path w="1920" h="284">
                  <a:moveTo>
                    <a:pt x="1612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1920" y="0"/>
                  </a:lnTo>
                  <a:lnTo>
                    <a:pt x="1612" y="28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  <a:sp3d>
              <a:bevelT prst="relaxedInset"/>
              <a:bevelB prst="relaxedInset"/>
            </a:sp3d>
          </p:spPr>
          <p:txBody>
            <a:bodyPr/>
            <a:lstStyle/>
            <a:p>
              <a:endParaRPr lang="ru-RU">
                <a:solidFill>
                  <a:schemeClr val="bg2"/>
                </a:solidFill>
              </a:endParaRPr>
            </a:p>
          </p:txBody>
        </p:sp>
        <p:sp>
          <p:nvSpPr>
            <p:cNvPr id="32" name="Freeform 21"/>
            <p:cNvSpPr>
              <a:spLocks/>
            </p:cNvSpPr>
            <p:nvPr/>
          </p:nvSpPr>
          <p:spPr bwMode="gray">
            <a:xfrm>
              <a:off x="4086" y="2494"/>
              <a:ext cx="361" cy="532"/>
            </a:xfrm>
            <a:custGeom>
              <a:avLst/>
              <a:gdLst/>
              <a:ahLst/>
              <a:cxnLst>
                <a:cxn ang="0">
                  <a:pos x="306" y="122"/>
                </a:cxn>
                <a:cxn ang="0">
                  <a:pos x="0" y="444"/>
                </a:cxn>
                <a:cxn ang="0">
                  <a:pos x="0" y="286"/>
                </a:cxn>
                <a:cxn ang="0">
                  <a:pos x="306" y="0"/>
                </a:cxn>
                <a:cxn ang="0">
                  <a:pos x="306" y="122"/>
                </a:cxn>
              </a:cxnLst>
              <a:rect l="0" t="0" r="r" b="b"/>
              <a:pathLst>
                <a:path w="306" h="444">
                  <a:moveTo>
                    <a:pt x="306" y="122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6" y="0"/>
                  </a:lnTo>
                  <a:lnTo>
                    <a:pt x="306" y="12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  <a:sp3d>
              <a:bevelT prst="relaxedInset"/>
              <a:bevelB prst="relaxedInset"/>
            </a:sp3d>
          </p:spPr>
          <p:txBody>
            <a:bodyPr/>
            <a:lstStyle/>
            <a:p>
              <a:endParaRPr lang="ru-RU">
                <a:solidFill>
                  <a:schemeClr val="bg2"/>
                </a:solidFill>
              </a:endParaRPr>
            </a:p>
          </p:txBody>
        </p:sp>
        <p:sp>
          <p:nvSpPr>
            <p:cNvPr id="33" name="Freeform 22"/>
            <p:cNvSpPr>
              <a:spLocks/>
            </p:cNvSpPr>
            <p:nvPr/>
          </p:nvSpPr>
          <p:spPr bwMode="gray">
            <a:xfrm>
              <a:off x="3722" y="3019"/>
              <a:ext cx="364" cy="533"/>
            </a:xfrm>
            <a:custGeom>
              <a:avLst/>
              <a:gdLst/>
              <a:ahLst/>
              <a:cxnLst>
                <a:cxn ang="0">
                  <a:pos x="308" y="122"/>
                </a:cxn>
                <a:cxn ang="0">
                  <a:pos x="0" y="444"/>
                </a:cxn>
                <a:cxn ang="0">
                  <a:pos x="0" y="286"/>
                </a:cxn>
                <a:cxn ang="0">
                  <a:pos x="308" y="0"/>
                </a:cxn>
                <a:cxn ang="0">
                  <a:pos x="308" y="122"/>
                </a:cxn>
              </a:cxnLst>
              <a:rect l="0" t="0" r="r" b="b"/>
              <a:pathLst>
                <a:path w="308" h="444">
                  <a:moveTo>
                    <a:pt x="308" y="122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  <a:sp3d>
              <a:bevelT prst="relaxedInset"/>
              <a:bevelB prst="relaxedInset"/>
            </a:sp3d>
          </p:spPr>
          <p:txBody>
            <a:bodyPr/>
            <a:lstStyle/>
            <a:p>
              <a:endParaRPr lang="ru-RU">
                <a:solidFill>
                  <a:schemeClr val="bg2"/>
                </a:solidFill>
              </a:endParaRPr>
            </a:p>
          </p:txBody>
        </p:sp>
        <p:sp>
          <p:nvSpPr>
            <p:cNvPr id="34" name="Freeform 23"/>
            <p:cNvSpPr>
              <a:spLocks/>
            </p:cNvSpPr>
            <p:nvPr/>
          </p:nvSpPr>
          <p:spPr bwMode="gray">
            <a:xfrm>
              <a:off x="1515" y="3022"/>
              <a:ext cx="2571" cy="379"/>
            </a:xfrm>
            <a:custGeom>
              <a:avLst/>
              <a:gdLst/>
              <a:ahLst/>
              <a:cxnLst>
                <a:cxn ang="0">
                  <a:pos x="1872" y="284"/>
                </a:cxn>
                <a:cxn ang="0">
                  <a:pos x="0" y="284"/>
                </a:cxn>
                <a:cxn ang="0">
                  <a:pos x="446" y="0"/>
                </a:cxn>
                <a:cxn ang="0">
                  <a:pos x="2180" y="0"/>
                </a:cxn>
                <a:cxn ang="0">
                  <a:pos x="1872" y="284"/>
                </a:cxn>
              </a:cxnLst>
              <a:rect l="0" t="0" r="r" b="b"/>
              <a:pathLst>
                <a:path w="2180" h="284">
                  <a:moveTo>
                    <a:pt x="1872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2180" y="0"/>
                  </a:lnTo>
                  <a:lnTo>
                    <a:pt x="1872" y="28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  <a:sp3d>
              <a:bevelT prst="relaxedInset"/>
              <a:bevelB prst="relaxedInset"/>
            </a:sp3d>
          </p:spPr>
          <p:txBody>
            <a:bodyPr/>
            <a:lstStyle/>
            <a:p>
              <a:endParaRPr lang="ru-RU">
                <a:solidFill>
                  <a:schemeClr val="bg2"/>
                </a:solidFill>
              </a:endParaRPr>
            </a:p>
          </p:txBody>
        </p:sp>
        <p:sp>
          <p:nvSpPr>
            <p:cNvPr id="35" name="Freeform 24"/>
            <p:cNvSpPr>
              <a:spLocks/>
            </p:cNvSpPr>
            <p:nvPr/>
          </p:nvSpPr>
          <p:spPr bwMode="gray">
            <a:xfrm>
              <a:off x="1888" y="1543"/>
              <a:ext cx="1158" cy="1715"/>
            </a:xfrm>
            <a:custGeom>
              <a:avLst/>
              <a:gdLst/>
              <a:ahLst/>
              <a:cxnLst>
                <a:cxn ang="0">
                  <a:pos x="12" y="2464"/>
                </a:cxn>
                <a:cxn ang="0">
                  <a:pos x="56" y="2120"/>
                </a:cxn>
                <a:cxn ang="0">
                  <a:pos x="124" y="1808"/>
                </a:cxn>
                <a:cxn ang="0">
                  <a:pos x="212" y="1524"/>
                </a:cxn>
                <a:cxn ang="0">
                  <a:pos x="316" y="1270"/>
                </a:cxn>
                <a:cxn ang="0">
                  <a:pos x="430" y="1044"/>
                </a:cxn>
                <a:cxn ang="0">
                  <a:pos x="550" y="846"/>
                </a:cxn>
                <a:cxn ang="0">
                  <a:pos x="672" y="674"/>
                </a:cxn>
                <a:cxn ang="0">
                  <a:pos x="792" y="528"/>
                </a:cxn>
                <a:cxn ang="0">
                  <a:pos x="906" y="408"/>
                </a:cxn>
                <a:cxn ang="0">
                  <a:pos x="1010" y="310"/>
                </a:cxn>
                <a:cxn ang="0">
                  <a:pos x="1096" y="236"/>
                </a:cxn>
                <a:cxn ang="0">
                  <a:pos x="1164" y="184"/>
                </a:cxn>
                <a:cxn ang="0">
                  <a:pos x="1208" y="154"/>
                </a:cxn>
                <a:cxn ang="0">
                  <a:pos x="1224" y="144"/>
                </a:cxn>
                <a:cxn ang="0">
                  <a:pos x="1728" y="56"/>
                </a:cxn>
                <a:cxn ang="0">
                  <a:pos x="1568" y="328"/>
                </a:cxn>
                <a:cxn ang="0">
                  <a:pos x="1554" y="332"/>
                </a:cxn>
                <a:cxn ang="0">
                  <a:pos x="1514" y="346"/>
                </a:cxn>
                <a:cxn ang="0">
                  <a:pos x="1452" y="370"/>
                </a:cxn>
                <a:cxn ang="0">
                  <a:pos x="1370" y="410"/>
                </a:cxn>
                <a:cxn ang="0">
                  <a:pos x="1270" y="466"/>
                </a:cxn>
                <a:cxn ang="0">
                  <a:pos x="1158" y="540"/>
                </a:cxn>
                <a:cxn ang="0">
                  <a:pos x="1034" y="636"/>
                </a:cxn>
                <a:cxn ang="0">
                  <a:pos x="904" y="756"/>
                </a:cxn>
                <a:cxn ang="0">
                  <a:pos x="770" y="900"/>
                </a:cxn>
                <a:cxn ang="0">
                  <a:pos x="632" y="1076"/>
                </a:cxn>
                <a:cxn ang="0">
                  <a:pos x="498" y="1280"/>
                </a:cxn>
                <a:cxn ang="0">
                  <a:pos x="370" y="1518"/>
                </a:cxn>
                <a:cxn ang="0">
                  <a:pos x="248" y="1792"/>
                </a:cxn>
                <a:cxn ang="0">
                  <a:pos x="138" y="2104"/>
                </a:cxn>
                <a:cxn ang="0">
                  <a:pos x="42" y="2456"/>
                </a:cxn>
              </a:cxnLst>
              <a:rect l="0" t="0" r="r" b="b"/>
              <a:pathLst>
                <a:path w="1824" h="2648">
                  <a:moveTo>
                    <a:pt x="0" y="2648"/>
                  </a:moveTo>
                  <a:lnTo>
                    <a:pt x="12" y="2464"/>
                  </a:lnTo>
                  <a:lnTo>
                    <a:pt x="32" y="2288"/>
                  </a:lnTo>
                  <a:lnTo>
                    <a:pt x="56" y="2120"/>
                  </a:lnTo>
                  <a:lnTo>
                    <a:pt x="88" y="1960"/>
                  </a:lnTo>
                  <a:lnTo>
                    <a:pt x="124" y="1808"/>
                  </a:lnTo>
                  <a:lnTo>
                    <a:pt x="166" y="1662"/>
                  </a:lnTo>
                  <a:lnTo>
                    <a:pt x="212" y="1524"/>
                  </a:lnTo>
                  <a:lnTo>
                    <a:pt x="262" y="1394"/>
                  </a:lnTo>
                  <a:lnTo>
                    <a:pt x="316" y="1270"/>
                  </a:lnTo>
                  <a:lnTo>
                    <a:pt x="372" y="1154"/>
                  </a:lnTo>
                  <a:lnTo>
                    <a:pt x="430" y="1044"/>
                  </a:lnTo>
                  <a:lnTo>
                    <a:pt x="490" y="942"/>
                  </a:lnTo>
                  <a:lnTo>
                    <a:pt x="550" y="846"/>
                  </a:lnTo>
                  <a:lnTo>
                    <a:pt x="612" y="758"/>
                  </a:lnTo>
                  <a:lnTo>
                    <a:pt x="672" y="674"/>
                  </a:lnTo>
                  <a:lnTo>
                    <a:pt x="734" y="598"/>
                  </a:lnTo>
                  <a:lnTo>
                    <a:pt x="792" y="528"/>
                  </a:lnTo>
                  <a:lnTo>
                    <a:pt x="850" y="464"/>
                  </a:lnTo>
                  <a:lnTo>
                    <a:pt x="906" y="408"/>
                  </a:lnTo>
                  <a:lnTo>
                    <a:pt x="960" y="356"/>
                  </a:lnTo>
                  <a:lnTo>
                    <a:pt x="1010" y="310"/>
                  </a:lnTo>
                  <a:lnTo>
                    <a:pt x="1056" y="270"/>
                  </a:lnTo>
                  <a:lnTo>
                    <a:pt x="1096" y="236"/>
                  </a:lnTo>
                  <a:lnTo>
                    <a:pt x="1134" y="208"/>
                  </a:lnTo>
                  <a:lnTo>
                    <a:pt x="1164" y="184"/>
                  </a:lnTo>
                  <a:lnTo>
                    <a:pt x="1190" y="166"/>
                  </a:lnTo>
                  <a:lnTo>
                    <a:pt x="1208" y="154"/>
                  </a:lnTo>
                  <a:lnTo>
                    <a:pt x="1220" y="146"/>
                  </a:lnTo>
                  <a:lnTo>
                    <a:pt x="1224" y="144"/>
                  </a:lnTo>
                  <a:lnTo>
                    <a:pt x="848" y="0"/>
                  </a:lnTo>
                  <a:lnTo>
                    <a:pt x="1728" y="56"/>
                  </a:lnTo>
                  <a:lnTo>
                    <a:pt x="1824" y="480"/>
                  </a:lnTo>
                  <a:lnTo>
                    <a:pt x="1568" y="328"/>
                  </a:lnTo>
                  <a:lnTo>
                    <a:pt x="1564" y="328"/>
                  </a:lnTo>
                  <a:lnTo>
                    <a:pt x="1554" y="332"/>
                  </a:lnTo>
                  <a:lnTo>
                    <a:pt x="1538" y="338"/>
                  </a:lnTo>
                  <a:lnTo>
                    <a:pt x="1514" y="346"/>
                  </a:lnTo>
                  <a:lnTo>
                    <a:pt x="1486" y="356"/>
                  </a:lnTo>
                  <a:lnTo>
                    <a:pt x="1452" y="370"/>
                  </a:lnTo>
                  <a:lnTo>
                    <a:pt x="1412" y="388"/>
                  </a:lnTo>
                  <a:lnTo>
                    <a:pt x="1370" y="410"/>
                  </a:lnTo>
                  <a:lnTo>
                    <a:pt x="1322" y="436"/>
                  </a:lnTo>
                  <a:lnTo>
                    <a:pt x="1270" y="466"/>
                  </a:lnTo>
                  <a:lnTo>
                    <a:pt x="1216" y="500"/>
                  </a:lnTo>
                  <a:lnTo>
                    <a:pt x="1158" y="540"/>
                  </a:lnTo>
                  <a:lnTo>
                    <a:pt x="1098" y="584"/>
                  </a:lnTo>
                  <a:lnTo>
                    <a:pt x="1034" y="636"/>
                  </a:lnTo>
                  <a:lnTo>
                    <a:pt x="970" y="692"/>
                  </a:lnTo>
                  <a:lnTo>
                    <a:pt x="904" y="756"/>
                  </a:lnTo>
                  <a:lnTo>
                    <a:pt x="836" y="824"/>
                  </a:lnTo>
                  <a:lnTo>
                    <a:pt x="770" y="900"/>
                  </a:lnTo>
                  <a:lnTo>
                    <a:pt x="700" y="984"/>
                  </a:lnTo>
                  <a:lnTo>
                    <a:pt x="632" y="1076"/>
                  </a:lnTo>
                  <a:lnTo>
                    <a:pt x="566" y="1174"/>
                  </a:lnTo>
                  <a:lnTo>
                    <a:pt x="498" y="1280"/>
                  </a:lnTo>
                  <a:lnTo>
                    <a:pt x="434" y="1394"/>
                  </a:lnTo>
                  <a:lnTo>
                    <a:pt x="370" y="1518"/>
                  </a:lnTo>
                  <a:lnTo>
                    <a:pt x="308" y="1650"/>
                  </a:lnTo>
                  <a:lnTo>
                    <a:pt x="248" y="1792"/>
                  </a:lnTo>
                  <a:lnTo>
                    <a:pt x="192" y="1944"/>
                  </a:lnTo>
                  <a:lnTo>
                    <a:pt x="138" y="2104"/>
                  </a:lnTo>
                  <a:lnTo>
                    <a:pt x="88" y="2274"/>
                  </a:lnTo>
                  <a:lnTo>
                    <a:pt x="42" y="2456"/>
                  </a:lnTo>
                  <a:lnTo>
                    <a:pt x="0" y="2648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  <a:sp3d>
              <a:bevelT prst="relaxedInset"/>
              <a:bevelB prst="relaxedInset"/>
            </a:sp3d>
          </p:spPr>
          <p:txBody>
            <a:bodyPr/>
            <a:lstStyle/>
            <a:p>
              <a:endParaRPr lang="ru-RU">
                <a:solidFill>
                  <a:schemeClr val="bg2"/>
                </a:solidFill>
              </a:endParaRPr>
            </a:p>
          </p:txBody>
        </p:sp>
        <p:sp>
          <p:nvSpPr>
            <p:cNvPr id="36" name="Rectangle 25"/>
            <p:cNvSpPr>
              <a:spLocks noChangeArrowheads="1"/>
            </p:cNvSpPr>
            <p:nvPr/>
          </p:nvSpPr>
          <p:spPr bwMode="gray">
            <a:xfrm>
              <a:off x="3082" y="1787"/>
              <a:ext cx="1743" cy="19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  <a:sp3d>
              <a:bevelT prst="relaxedInset"/>
              <a:bevelB prst="relaxedInset"/>
            </a:sp3d>
          </p:spPr>
          <p:txBody>
            <a:bodyPr wrap="none" anchor="ctr"/>
            <a:lstStyle/>
            <a:p>
              <a:pPr algn="ctr" eaLnBrk="0" hangingPunct="0"/>
              <a:endParaRPr lang="en-US" sz="1600" b="1" dirty="0">
                <a:solidFill>
                  <a:schemeClr val="bg2"/>
                </a:solidFill>
                <a:latin typeface="Verdana" pitchFamily="34" charset="0"/>
              </a:endParaRPr>
            </a:p>
          </p:txBody>
        </p:sp>
        <p:sp>
          <p:nvSpPr>
            <p:cNvPr id="37" name="Rectangle 26"/>
            <p:cNvSpPr>
              <a:spLocks noChangeArrowheads="1"/>
            </p:cNvSpPr>
            <p:nvPr/>
          </p:nvSpPr>
          <p:spPr bwMode="gray">
            <a:xfrm>
              <a:off x="2556" y="2351"/>
              <a:ext cx="1900" cy="14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  <a:sp3d>
              <a:bevelT prst="relaxedInset"/>
              <a:bevelB prst="relaxedInset"/>
            </a:sp3d>
          </p:spPr>
          <p:txBody>
            <a:bodyPr wrap="none" anchor="ctr"/>
            <a:lstStyle/>
            <a:p>
              <a:pPr algn="ctr" eaLnBrk="0" hangingPunct="0"/>
              <a:endParaRPr lang="en-US" sz="1600" b="1" dirty="0">
                <a:solidFill>
                  <a:schemeClr val="bg2"/>
                </a:solidFill>
                <a:latin typeface="Verdana" pitchFamily="34" charset="0"/>
              </a:endParaRPr>
            </a:p>
          </p:txBody>
        </p:sp>
        <p:sp>
          <p:nvSpPr>
            <p:cNvPr id="38" name="Freeform 27"/>
            <p:cNvSpPr>
              <a:spLocks/>
            </p:cNvSpPr>
            <p:nvPr/>
          </p:nvSpPr>
          <p:spPr bwMode="gray">
            <a:xfrm>
              <a:off x="2036" y="2494"/>
              <a:ext cx="2415" cy="343"/>
            </a:xfrm>
            <a:custGeom>
              <a:avLst/>
              <a:gdLst/>
              <a:ahLst/>
              <a:cxnLst>
                <a:cxn ang="0">
                  <a:pos x="1742" y="286"/>
                </a:cxn>
                <a:cxn ang="0">
                  <a:pos x="0" y="286"/>
                </a:cxn>
                <a:cxn ang="0">
                  <a:pos x="446" y="0"/>
                </a:cxn>
                <a:cxn ang="0">
                  <a:pos x="2048" y="0"/>
                </a:cxn>
                <a:cxn ang="0">
                  <a:pos x="1742" y="286"/>
                </a:cxn>
              </a:cxnLst>
              <a:rect l="0" t="0" r="r" b="b"/>
              <a:pathLst>
                <a:path w="2048" h="286">
                  <a:moveTo>
                    <a:pt x="1742" y="286"/>
                  </a:moveTo>
                  <a:lnTo>
                    <a:pt x="0" y="286"/>
                  </a:lnTo>
                  <a:lnTo>
                    <a:pt x="446" y="0"/>
                  </a:lnTo>
                  <a:lnTo>
                    <a:pt x="2048" y="0"/>
                  </a:lnTo>
                  <a:lnTo>
                    <a:pt x="1742" y="28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  <a:sp3d>
              <a:bevelT prst="relaxedInset"/>
              <a:bevelB prst="relaxedInset"/>
            </a:sp3d>
          </p:spPr>
          <p:txBody>
            <a:bodyPr/>
            <a:lstStyle/>
            <a:p>
              <a:endParaRPr lang="ru-RU">
                <a:solidFill>
                  <a:schemeClr val="bg2"/>
                </a:solidFill>
              </a:endParaRPr>
            </a:p>
          </p:txBody>
        </p:sp>
        <p:sp>
          <p:nvSpPr>
            <p:cNvPr id="39" name="Rectangle 28"/>
            <p:cNvSpPr>
              <a:spLocks noChangeArrowheads="1"/>
            </p:cNvSpPr>
            <p:nvPr/>
          </p:nvSpPr>
          <p:spPr bwMode="gray">
            <a:xfrm>
              <a:off x="2038" y="2836"/>
              <a:ext cx="2056" cy="18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  <a:sp3d>
              <a:bevelT prst="relaxedInset"/>
              <a:bevelB prst="relaxedInset"/>
            </a:sp3d>
          </p:spPr>
          <p:txBody>
            <a:bodyPr wrap="none" anchor="ctr"/>
            <a:lstStyle/>
            <a:p>
              <a:pPr algn="ctr" eaLnBrk="0" hangingPunct="0"/>
              <a:endParaRPr lang="en-US" sz="1600" b="1" dirty="0">
                <a:solidFill>
                  <a:schemeClr val="bg2"/>
                </a:solidFill>
                <a:latin typeface="Verdana" pitchFamily="34" charset="0"/>
              </a:endParaRPr>
            </a:p>
          </p:txBody>
        </p:sp>
        <p:sp>
          <p:nvSpPr>
            <p:cNvPr id="40" name="Rectangle 29"/>
            <p:cNvSpPr>
              <a:spLocks noChangeArrowheads="1"/>
            </p:cNvSpPr>
            <p:nvPr/>
          </p:nvSpPr>
          <p:spPr bwMode="gray">
            <a:xfrm>
              <a:off x="1514" y="3401"/>
              <a:ext cx="2213" cy="14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  <a:sp3d>
              <a:bevelT prst="relaxedInset"/>
              <a:bevelB prst="relaxedInset"/>
            </a:sp3d>
          </p:spPr>
          <p:txBody>
            <a:bodyPr wrap="none" anchor="ctr"/>
            <a:lstStyle/>
            <a:p>
              <a:pPr algn="ctr" eaLnBrk="0" hangingPunct="0"/>
              <a:endParaRPr lang="en-US" sz="1600" b="1" dirty="0">
                <a:solidFill>
                  <a:schemeClr val="bg2"/>
                </a:solidFill>
                <a:latin typeface="Verdana" pitchFamily="34" charset="0"/>
              </a:endParaRPr>
            </a:p>
          </p:txBody>
        </p:sp>
      </p:grpSp>
      <p:sp>
        <p:nvSpPr>
          <p:cNvPr id="42" name="Text Box 14"/>
          <p:cNvSpPr txBox="1">
            <a:spLocks noChangeArrowheads="1"/>
          </p:cNvSpPr>
          <p:nvPr/>
        </p:nvSpPr>
        <p:spPr bwMode="gray">
          <a:xfrm>
            <a:off x="2872374" y="3673942"/>
            <a:ext cx="170649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1400" dirty="0" smtClean="0">
                <a:latin typeface="Verdana" pitchFamily="34" charset="0"/>
              </a:rPr>
              <a:t>Расчет методик</a:t>
            </a:r>
            <a:endParaRPr lang="en-US" sz="1400" dirty="0">
              <a:latin typeface="Verdana" pitchFamily="34" charset="0"/>
            </a:endParaRPr>
          </a:p>
        </p:txBody>
      </p:sp>
      <p:sp>
        <p:nvSpPr>
          <p:cNvPr id="43" name="Text Box 13"/>
          <p:cNvSpPr txBox="1">
            <a:spLocks noChangeArrowheads="1"/>
          </p:cNvSpPr>
          <p:nvPr/>
        </p:nvSpPr>
        <p:spPr bwMode="gray">
          <a:xfrm>
            <a:off x="2860902" y="2399670"/>
            <a:ext cx="193696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1400" dirty="0" smtClean="0">
                <a:latin typeface="Verdana" pitchFamily="34" charset="0"/>
              </a:rPr>
              <a:t>Расчет дополнительных факторов</a:t>
            </a:r>
            <a:endParaRPr lang="en-US" sz="1400" dirty="0">
              <a:latin typeface="Verdana" pitchFamily="34" charset="0"/>
            </a:endParaRPr>
          </a:p>
        </p:txBody>
      </p:sp>
      <p:sp>
        <p:nvSpPr>
          <p:cNvPr id="44" name="Text Box 13"/>
          <p:cNvSpPr txBox="1">
            <a:spLocks noChangeArrowheads="1"/>
          </p:cNvSpPr>
          <p:nvPr/>
        </p:nvSpPr>
        <p:spPr bwMode="gray">
          <a:xfrm>
            <a:off x="2777409" y="4498175"/>
            <a:ext cx="193696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1400" smtClean="0">
                <a:latin typeface="Verdana" pitchFamily="34" charset="0"/>
              </a:rPr>
              <a:t>Загрузка и ввод исходной информации</a:t>
            </a:r>
            <a:endParaRPr lang="en-US" sz="1400" dirty="0">
              <a:latin typeface="Verdana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873124" y="5643053"/>
            <a:ext cx="106330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4">
                    <a:lumMod val="75000"/>
                  </a:schemeClr>
                </a:solidFill>
              </a:rPr>
              <a:t>Дополнительные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возможности</a:t>
            </a:r>
            <a:r>
              <a:rPr lang="ru-RU" dirty="0" smtClean="0"/>
              <a:t>:  </a:t>
            </a:r>
            <a:r>
              <a:rPr lang="ru-RU" dirty="0"/>
              <a:t>методики оценки контрагентов и состав аналитических отчетов могут меняться в зависимости от поставленных пользователем задач</a:t>
            </a:r>
          </a:p>
        </p:txBody>
      </p:sp>
      <p:sp>
        <p:nvSpPr>
          <p:cNvPr id="25" name="Минус 24"/>
          <p:cNvSpPr/>
          <p:nvPr/>
        </p:nvSpPr>
        <p:spPr>
          <a:xfrm>
            <a:off x="609601" y="1199048"/>
            <a:ext cx="8770756" cy="26032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Минус 46"/>
          <p:cNvSpPr/>
          <p:nvPr/>
        </p:nvSpPr>
        <p:spPr>
          <a:xfrm>
            <a:off x="762000" y="2249379"/>
            <a:ext cx="7743969" cy="2052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Минус 47"/>
          <p:cNvSpPr/>
          <p:nvPr/>
        </p:nvSpPr>
        <p:spPr>
          <a:xfrm>
            <a:off x="952896" y="3271514"/>
            <a:ext cx="6425496" cy="20709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Минус 48"/>
          <p:cNvSpPr/>
          <p:nvPr/>
        </p:nvSpPr>
        <p:spPr>
          <a:xfrm>
            <a:off x="1066800" y="4256463"/>
            <a:ext cx="5368452" cy="26552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Text Box 15"/>
          <p:cNvSpPr txBox="1">
            <a:spLocks noChangeArrowheads="1"/>
          </p:cNvSpPr>
          <p:nvPr/>
        </p:nvSpPr>
        <p:spPr bwMode="gray">
          <a:xfrm>
            <a:off x="8392158" y="1423838"/>
            <a:ext cx="29616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85750" indent="-285750" eaLnBrk="0" hangingPunct="0">
              <a:buFont typeface="Wingdings" panose="05000000000000000000" pitchFamily="2" charset="2"/>
              <a:buChar char="v"/>
            </a:pPr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 pitchFamily="34" charset="0"/>
              </a:rPr>
              <a:t>Аналитические отчеты</a:t>
            </a:r>
          </a:p>
          <a:p>
            <a:pPr marL="285750" indent="-285750" eaLnBrk="0" hangingPunct="0">
              <a:buFont typeface="Wingdings" panose="05000000000000000000" pitchFamily="2" charset="2"/>
              <a:buChar char="v"/>
            </a:pPr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 pitchFamily="34" charset="0"/>
              </a:rPr>
              <a:t>Сервер Мастер отчетов</a:t>
            </a:r>
            <a:endParaRPr lang="en-US" sz="1400" b="1" dirty="0">
              <a:solidFill>
                <a:schemeClr val="tx1">
                  <a:lumMod val="95000"/>
                  <a:lumOff val="5000"/>
                </a:schemeClr>
              </a:solidFill>
              <a:latin typeface="Verdana" pitchFamily="34" charset="0"/>
            </a:endParaRPr>
          </a:p>
        </p:txBody>
      </p:sp>
      <p:sp>
        <p:nvSpPr>
          <p:cNvPr id="58" name="Text Box 15"/>
          <p:cNvSpPr txBox="1">
            <a:spLocks noChangeArrowheads="1"/>
          </p:cNvSpPr>
          <p:nvPr/>
        </p:nvSpPr>
        <p:spPr bwMode="gray">
          <a:xfrm>
            <a:off x="6508347" y="3510582"/>
            <a:ext cx="35758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85750" indent="-285750" algn="ctr" eaLnBrk="0" hangingPunct="0">
              <a:buFont typeface="Wingdings" panose="05000000000000000000" pitchFamily="2" charset="2"/>
              <a:buChar char="v"/>
            </a:pPr>
            <a:r>
              <a:rPr lang="ru-RU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itchFamily="34" charset="0"/>
              </a:rPr>
              <a:t>Финансово-экономический анализ</a:t>
            </a:r>
            <a:endParaRPr lang="en-US" sz="1400" b="1" dirty="0">
              <a:solidFill>
                <a:schemeClr val="tx1">
                  <a:lumMod val="95000"/>
                  <a:lumOff val="5000"/>
                </a:schemeClr>
              </a:solidFill>
              <a:latin typeface="Verdana" pitchFamily="34" charset="0"/>
            </a:endParaRPr>
          </a:p>
        </p:txBody>
      </p:sp>
      <p:sp>
        <p:nvSpPr>
          <p:cNvPr id="59" name="Text Box 15"/>
          <p:cNvSpPr txBox="1">
            <a:spLocks noChangeArrowheads="1"/>
          </p:cNvSpPr>
          <p:nvPr/>
        </p:nvSpPr>
        <p:spPr bwMode="gray">
          <a:xfrm>
            <a:off x="7671610" y="2443286"/>
            <a:ext cx="2706933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85750" indent="-285750" eaLnBrk="0" hangingPunct="0"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 pitchFamily="34" charset="0"/>
              </a:rPr>
              <a:t>Расчет лимитов</a:t>
            </a:r>
          </a:p>
          <a:p>
            <a:pPr marL="285750" indent="-285750" eaLnBrk="0" hangingPunct="0"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 pitchFamily="34" charset="0"/>
              </a:rPr>
              <a:t>Анализ ликвидности</a:t>
            </a:r>
          </a:p>
          <a:p>
            <a:pPr marL="285750" indent="-285750" eaLnBrk="0" hangingPunct="0"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 pitchFamily="34" charset="0"/>
              </a:rPr>
              <a:t>Стресс-тестирование</a:t>
            </a:r>
            <a:endParaRPr lang="ru-RU" sz="1200" b="1" dirty="0">
              <a:solidFill>
                <a:schemeClr val="tx1">
                  <a:lumMod val="95000"/>
                  <a:lumOff val="5000"/>
                </a:schemeClr>
              </a:solidFill>
              <a:latin typeface="Verdana" pitchFamily="34" charset="0"/>
            </a:endParaRPr>
          </a:p>
          <a:p>
            <a:pPr marL="285750" indent="-285750" eaLnBrk="0" hangingPunct="0">
              <a:buFont typeface="Wingdings" panose="05000000000000000000" pitchFamily="2" charset="2"/>
              <a:buChar char="v"/>
            </a:pPr>
            <a:endParaRPr lang="en-US" sz="1400" b="1" dirty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60" name="Text Box 15"/>
          <p:cNvSpPr txBox="1">
            <a:spLocks noChangeArrowheads="1"/>
          </p:cNvSpPr>
          <p:nvPr/>
        </p:nvSpPr>
        <p:spPr bwMode="gray">
          <a:xfrm>
            <a:off x="5568076" y="4532381"/>
            <a:ext cx="407182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>
            <a:spAutoFit/>
            <a:scene3d>
              <a:camera prst="isometricOffAxis2Top"/>
              <a:lightRig rig="threePt" dir="t"/>
            </a:scene3d>
          </a:bodyPr>
          <a:lstStyle/>
          <a:p>
            <a:pPr marL="285750" indent="-285750" eaLnBrk="0" hangingPunct="0">
              <a:buFont typeface="Wingdings" panose="05000000000000000000" pitchFamily="2" charset="2"/>
              <a:buChar char="v"/>
            </a:pPr>
            <a:r>
              <a:rPr lang="ru-RU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Verdana" pitchFamily="34" charset="0"/>
              </a:rPr>
              <a:t>Импорт данных </a:t>
            </a:r>
            <a:endParaRPr lang="ru-RU" sz="1200" b="1" dirty="0" smtClean="0">
              <a:solidFill>
                <a:schemeClr val="tx1">
                  <a:lumMod val="95000"/>
                  <a:lumOff val="5000"/>
                </a:schemeClr>
              </a:solidFill>
              <a:latin typeface="Verdana" pitchFamily="34" charset="0"/>
            </a:endParaRPr>
          </a:p>
          <a:p>
            <a:pPr marL="285750" indent="-285750" eaLnBrk="0" hangingPunct="0"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 pitchFamily="34" charset="0"/>
              </a:rPr>
              <a:t>Ведение и трансформация отчетности</a:t>
            </a:r>
            <a:endParaRPr lang="ru-RU" sz="1200" b="1" dirty="0">
              <a:solidFill>
                <a:schemeClr val="tx1">
                  <a:lumMod val="95000"/>
                  <a:lumOff val="5000"/>
                </a:schemeClr>
              </a:solidFill>
              <a:latin typeface="Verdana" pitchFamily="34" charset="0"/>
            </a:endParaRPr>
          </a:p>
          <a:p>
            <a:pPr marL="285750" indent="-285750" eaLnBrk="0" hangingPunct="0"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 pitchFamily="34" charset="0"/>
              </a:rPr>
              <a:t>Досье организаций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Verdana" pitchFamily="34" charset="0"/>
            </a:endParaRPr>
          </a:p>
        </p:txBody>
      </p:sp>
      <p:sp>
        <p:nvSpPr>
          <p:cNvPr id="45" name="Text Box 14"/>
          <p:cNvSpPr txBox="1">
            <a:spLocks noChangeArrowheads="1"/>
          </p:cNvSpPr>
          <p:nvPr/>
        </p:nvSpPr>
        <p:spPr bwMode="gray">
          <a:xfrm>
            <a:off x="2837039" y="1430027"/>
            <a:ext cx="235276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ru-RU" sz="1400">
                <a:latin typeface="Verdana" pitchFamily="34" charset="0"/>
              </a:rPr>
              <a:t>Вывод итоговых аналитических отчетов в </a:t>
            </a:r>
            <a:r>
              <a:rPr lang="en-US" sz="1400">
                <a:latin typeface="Verdana" pitchFamily="34" charset="0"/>
              </a:rPr>
              <a:t>MS </a:t>
            </a:r>
            <a:r>
              <a:rPr lang="ru-RU" sz="1400">
                <a:latin typeface="Verdana" pitchFamily="34" charset="0"/>
              </a:rPr>
              <a:t>Word и Excel</a:t>
            </a:r>
            <a:endParaRPr lang="en-US" sz="1400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771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9490"/>
            <a:ext cx="10972800" cy="1103851"/>
          </a:xfrm>
        </p:spPr>
        <p:txBody>
          <a:bodyPr>
            <a:normAutofit/>
          </a:bodyPr>
          <a:lstStyle/>
          <a:p>
            <a:r>
              <a:rPr lang="ru-RU" sz="3200">
                <a:latin typeface="Constantia" panose="02030602050306030303" pitchFamily="18" charset="0"/>
              </a:rPr>
              <a:t>Схема работы конструктора методик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38484644-7B8C-50AC-A56B-A4591531E9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7785" y="266850"/>
            <a:ext cx="1554615" cy="627942"/>
          </a:xfrm>
          <a:prstGeom prst="rect">
            <a:avLst/>
          </a:prstGeom>
        </p:spPr>
      </p:pic>
      <p:sp>
        <p:nvSpPr>
          <p:cNvPr id="7" name="object 39"/>
          <p:cNvSpPr txBox="1"/>
          <p:nvPr/>
        </p:nvSpPr>
        <p:spPr>
          <a:xfrm>
            <a:off x="457200" y="6476206"/>
            <a:ext cx="1118831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lang="ru-RU" sz="1150" spc="-25" dirty="0" smtClean="0">
                <a:solidFill>
                  <a:srgbClr val="A0AEBF"/>
                </a:solidFill>
                <a:latin typeface="Roboto"/>
                <a:cs typeface="Roboto"/>
              </a:rPr>
              <a:t>ПК «ФРМ 3.3»</a:t>
            </a:r>
            <a:endParaRPr sz="1150" dirty="0">
              <a:latin typeface="Roboto"/>
              <a:cs typeface="Roboto"/>
            </a:endParaRPr>
          </a:p>
        </p:txBody>
      </p:sp>
      <p:sp>
        <p:nvSpPr>
          <p:cNvPr id="9" name="Стрелка вверх 8"/>
          <p:cNvSpPr/>
          <p:nvPr/>
        </p:nvSpPr>
        <p:spPr>
          <a:xfrm>
            <a:off x="1975107" y="894792"/>
            <a:ext cx="7367671" cy="518112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87707" y="1934597"/>
            <a:ext cx="5142470" cy="112530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Построение методики анализа организации – показатели аналитических </a:t>
            </a:r>
            <a:r>
              <a:rPr lang="ru-RU" dirty="0" smtClean="0"/>
              <a:t>таблиц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44974" y="3662339"/>
            <a:ext cx="5142470" cy="96310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Предварительная агрегация исходных данных – группировки счетов и форм</a:t>
            </a:r>
          </a:p>
        </p:txBody>
      </p:sp>
      <p:grpSp>
        <p:nvGrpSpPr>
          <p:cNvPr id="13" name="Группа 12"/>
          <p:cNvGrpSpPr/>
          <p:nvPr/>
        </p:nvGrpSpPr>
        <p:grpSpPr>
          <a:xfrm>
            <a:off x="182486" y="4878900"/>
            <a:ext cx="2633767" cy="996714"/>
            <a:chOff x="0" y="4380461"/>
            <a:chExt cx="2633767" cy="996714"/>
          </a:xfrm>
          <a:scene3d>
            <a:camera prst="orthographicFront"/>
            <a:lightRig rig="chilly" dir="t"/>
          </a:scene3d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0" y="4380461"/>
              <a:ext cx="2633767" cy="996714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sp3d>
              <a:bevelT w="114300" prst="artDeco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48656" y="4429117"/>
              <a:ext cx="2536455" cy="89940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 smtClean="0"/>
                <a:t>План счетов</a:t>
              </a:r>
              <a:endParaRPr lang="ru-RU" sz="2000" kern="1200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2973519" y="2352608"/>
            <a:ext cx="3303865" cy="3446260"/>
            <a:chOff x="1942886" y="4421651"/>
            <a:chExt cx="3303865" cy="3446260"/>
          </a:xfrm>
          <a:scene3d>
            <a:camera prst="orthographicFront"/>
            <a:lightRig rig="chilly" dir="t"/>
          </a:scene3d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1942886" y="6870950"/>
              <a:ext cx="2685424" cy="996961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sp3d>
              <a:bevelT w="114300" prst="artDeco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/>
                <a:t>Формы финансовой отчетности</a:t>
              </a:r>
              <a:endParaRPr lang="ru-RU" dirty="0"/>
            </a:p>
          </p:txBody>
        </p:sp>
        <p:sp>
          <p:nvSpPr>
            <p:cNvPr id="18" name="Скругленный прямоугольник 4"/>
            <p:cNvSpPr/>
            <p:nvPr/>
          </p:nvSpPr>
          <p:spPr>
            <a:xfrm>
              <a:off x="2658663" y="4421651"/>
              <a:ext cx="2588088" cy="89962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000" kern="1200" dirty="0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6003633" y="3256597"/>
            <a:ext cx="184731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dirty="0"/>
          </a:p>
        </p:txBody>
      </p:sp>
      <p:grpSp>
        <p:nvGrpSpPr>
          <p:cNvPr id="20" name="Группа 19"/>
          <p:cNvGrpSpPr/>
          <p:nvPr/>
        </p:nvGrpSpPr>
        <p:grpSpPr>
          <a:xfrm>
            <a:off x="5816209" y="4801113"/>
            <a:ext cx="2633767" cy="996714"/>
            <a:chOff x="5623495" y="4413538"/>
            <a:chExt cx="2633767" cy="996714"/>
          </a:xfrm>
          <a:scene3d>
            <a:camera prst="orthographicFront"/>
            <a:lightRig rig="chilly" dir="t"/>
          </a:scene3d>
        </p:grpSpPr>
        <p:sp>
          <p:nvSpPr>
            <p:cNvPr id="21" name="Скругленный прямоугольник 20"/>
            <p:cNvSpPr/>
            <p:nvPr/>
          </p:nvSpPr>
          <p:spPr>
            <a:xfrm>
              <a:off x="5623495" y="4413538"/>
              <a:ext cx="2633767" cy="996714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sp3d>
              <a:bevelT w="114300" prst="artDeco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sp>
        <p:sp>
          <p:nvSpPr>
            <p:cNvPr id="22" name="Скругленный прямоугольник 4"/>
            <p:cNvSpPr/>
            <p:nvPr/>
          </p:nvSpPr>
          <p:spPr>
            <a:xfrm>
              <a:off x="5672151" y="4462194"/>
              <a:ext cx="2536455" cy="89940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 smtClean="0"/>
                <a:t>Динамические переменные</a:t>
              </a:r>
              <a:endParaRPr lang="ru-RU" sz="2000" kern="1200" dirty="0"/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8796233" y="4830244"/>
            <a:ext cx="2633767" cy="996714"/>
            <a:chOff x="5623495" y="4413538"/>
            <a:chExt cx="2633767" cy="996714"/>
          </a:xfrm>
          <a:scene3d>
            <a:camera prst="orthographicFront"/>
            <a:lightRig rig="chilly" dir="t"/>
          </a:scene3d>
        </p:grpSpPr>
        <p:sp>
          <p:nvSpPr>
            <p:cNvPr id="24" name="Скругленный прямоугольник 23"/>
            <p:cNvSpPr/>
            <p:nvPr/>
          </p:nvSpPr>
          <p:spPr>
            <a:xfrm>
              <a:off x="5623495" y="4413538"/>
              <a:ext cx="2633767" cy="996714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sp3d>
              <a:bevelT w="114300" prst="artDeco"/>
            </a:sp3d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sp>
        <p:sp>
          <p:nvSpPr>
            <p:cNvPr id="25" name="Скругленный прямоугольник 4"/>
            <p:cNvSpPr/>
            <p:nvPr/>
          </p:nvSpPr>
          <p:spPr>
            <a:xfrm>
              <a:off x="5623495" y="4472943"/>
              <a:ext cx="2536455" cy="89940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algn="ctr"/>
              <a:endParaRPr lang="ru-RU" dirty="0">
                <a:latin typeface="+mj-lt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8880140" y="4774959"/>
            <a:ext cx="26584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500" dirty="0"/>
              <a:t>Внутренние данные организации настраиваемых форматов</a:t>
            </a:r>
          </a:p>
        </p:txBody>
      </p:sp>
    </p:spTree>
    <p:extLst>
      <p:ext uri="{BB962C8B-B14F-4D97-AF65-F5344CB8AC3E}">
        <p14:creationId xmlns:p14="http://schemas.microsoft.com/office/powerpoint/2010/main" val="331745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67433"/>
            <a:ext cx="10972800" cy="950974"/>
          </a:xfrm>
        </p:spPr>
        <p:txBody>
          <a:bodyPr>
            <a:normAutofit/>
          </a:bodyPr>
          <a:lstStyle/>
          <a:p>
            <a:r>
              <a:rPr lang="ru-RU" sz="3200">
                <a:latin typeface="Constantia" panose="02030602050306030303" pitchFamily="18" charset="0"/>
              </a:rPr>
              <a:t>Основные функции</a:t>
            </a:r>
            <a:r>
              <a:rPr lang="en-US" sz="3200">
                <a:latin typeface="Constantia" panose="02030602050306030303" pitchFamily="18" charset="0"/>
              </a:rPr>
              <a:t> </a:t>
            </a:r>
            <a:r>
              <a:rPr lang="ru-RU" sz="3200">
                <a:latin typeface="Constantia" panose="02030602050306030303" pitchFamily="18" charset="0"/>
              </a:rPr>
              <a:t>аналитических блоков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317" y="1069163"/>
            <a:ext cx="11007240" cy="5407043"/>
          </a:xfrm>
        </p:spPr>
        <p:txBody>
          <a:bodyPr/>
          <a:lstStyle/>
          <a:p>
            <a:pPr marL="63995" indent="0">
              <a:buNone/>
            </a:pPr>
            <a:r>
              <a:rPr lang="ru-RU" dirty="0" smtClean="0"/>
              <a:t> </a:t>
            </a:r>
          </a:p>
          <a:p>
            <a:pPr marL="63995" indent="0">
              <a:buNone/>
            </a:pP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38484644-7B8C-50AC-A56B-A4591531E9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3200" y="213276"/>
            <a:ext cx="1554615" cy="627942"/>
          </a:xfrm>
          <a:prstGeom prst="rect">
            <a:avLst/>
          </a:prstGeom>
        </p:spPr>
      </p:pic>
      <p:sp>
        <p:nvSpPr>
          <p:cNvPr id="6" name="object 39"/>
          <p:cNvSpPr txBox="1"/>
          <p:nvPr/>
        </p:nvSpPr>
        <p:spPr>
          <a:xfrm>
            <a:off x="518658" y="6523127"/>
            <a:ext cx="1118831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10"/>
              </a:lnSpc>
            </a:pPr>
            <a:r>
              <a:rPr lang="ru-RU" sz="1150" spc="-25" dirty="0" smtClean="0">
                <a:solidFill>
                  <a:srgbClr val="A0AEBF"/>
                </a:solidFill>
                <a:latin typeface="Roboto"/>
                <a:cs typeface="Roboto"/>
              </a:rPr>
              <a:t>ПК «ФРМ 3.3»</a:t>
            </a:r>
            <a:endParaRPr sz="1150" dirty="0">
              <a:latin typeface="Roboto"/>
              <a:cs typeface="Roboto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1939" y="1191658"/>
            <a:ext cx="1676400" cy="685800"/>
          </a:xfrm>
          <a:prstGeom prst="roundRect">
            <a:avLst/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46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75000"/>
                </a:schemeClr>
              </a:gs>
            </a:gsLst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ru-RU" sz="1400" b="1" dirty="0">
                <a:solidFill>
                  <a:srgbClr val="000000"/>
                </a:solidFill>
              </a:rPr>
              <a:t>Аналитические таблицы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76600" y="1173641"/>
            <a:ext cx="7620000" cy="838200"/>
          </a:xfrm>
          <a:prstGeom prst="roundRect">
            <a:avLst/>
          </a:prstGeom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accent1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0" hangingPunct="0"/>
            <a:r>
              <a:rPr lang="ru-RU" sz="1400">
                <a:solidFill>
                  <a:srgbClr val="000000"/>
                </a:solidFill>
              </a:rPr>
              <a:t>Позволяют производить расчет финансовых показателей на любые даты, в т.</a:t>
            </a:r>
            <a:r>
              <a:rPr lang="en-US" sz="1400">
                <a:solidFill>
                  <a:srgbClr val="000000"/>
                </a:solidFill>
              </a:rPr>
              <a:t> </a:t>
            </a:r>
            <a:r>
              <a:rPr lang="ru-RU" sz="1400">
                <a:solidFill>
                  <a:srgbClr val="000000"/>
                </a:solidFill>
              </a:rPr>
              <a:t>ч. по всем организациям сразу, в различной валюте, с расчетом средних величин, темпа роста, ранжирования и прочего,  а также графическим представлением данных.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9600" y="2195632"/>
            <a:ext cx="1752600" cy="914400"/>
          </a:xfrm>
          <a:prstGeom prst="roundRect">
            <a:avLst/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46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75000"/>
                </a:schemeClr>
              </a:gs>
            </a:gsLst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ru-RU" sz="1400" b="1" dirty="0">
                <a:solidFill>
                  <a:srgbClr val="000000"/>
                </a:solidFill>
              </a:rPr>
              <a:t>Динамика данных</a:t>
            </a:r>
            <a:r>
              <a:rPr lang="en-US" sz="1400" b="1" dirty="0">
                <a:solidFill>
                  <a:srgbClr val="000000"/>
                </a:solidFill>
              </a:rPr>
              <a:t> </a:t>
            </a:r>
            <a:r>
              <a:rPr lang="ru-RU" sz="1400" b="1" dirty="0">
                <a:solidFill>
                  <a:srgbClr val="000000"/>
                </a:solidFill>
              </a:rPr>
              <a:t>форм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09600" y="3601999"/>
            <a:ext cx="1828800" cy="914400"/>
          </a:xfrm>
          <a:prstGeom prst="roundRect">
            <a:avLst/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46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75000"/>
                </a:schemeClr>
              </a:gs>
            </a:gsLst>
          </a:gra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/>
            <a:r>
              <a:rPr lang="ru-RU" sz="1400" b="1">
                <a:solidFill>
                  <a:srgbClr val="000000"/>
                </a:solidFill>
              </a:rPr>
              <a:t>Анализ первичных данных</a:t>
            </a:r>
            <a:endParaRPr lang="en-US" sz="1400" b="1" dirty="0">
              <a:solidFill>
                <a:srgbClr val="000000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51939" y="4817745"/>
            <a:ext cx="1828800" cy="1066007"/>
          </a:xfrm>
          <a:prstGeom prst="roundRect">
            <a:avLst/>
          </a:prstGeo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46000">
                <a:schemeClr val="accent3">
                  <a:lumMod val="40000"/>
                  <a:lumOff val="60000"/>
                </a:schemeClr>
              </a:gs>
              <a:gs pos="100000">
                <a:schemeClr val="accent3">
                  <a:lumMod val="75000"/>
                </a:schemeClr>
              </a:gs>
            </a:gsLst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276600" y="2337675"/>
            <a:ext cx="7620000" cy="798573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>
                <a:solidFill>
                  <a:srgbClr val="000000"/>
                </a:solidFill>
              </a:rPr>
              <a:t>Позволяет отслеживать изменения показателей, как стандартных, так и создаваемых пользователем форм отчетности, выводить различные типы данных, в т.</a:t>
            </a:r>
            <a:r>
              <a:rPr lang="en-US" sz="1400">
                <a:solidFill>
                  <a:srgbClr val="000000"/>
                </a:solidFill>
              </a:rPr>
              <a:t> </a:t>
            </a:r>
            <a:r>
              <a:rPr lang="ru-RU" sz="1400">
                <a:solidFill>
                  <a:srgbClr val="000000"/>
                </a:solidFill>
              </a:rPr>
              <a:t>ч. сравнительные и в графическом представлении.</a:t>
            </a:r>
            <a:endParaRPr lang="ru-RU" sz="1400" dirty="0">
              <a:solidFill>
                <a:srgbClr val="000000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314700" y="3599199"/>
            <a:ext cx="7581900" cy="9906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 defTabSz="844550">
              <a:lnSpc>
                <a:spcPct val="90000"/>
              </a:lnSpc>
              <a:spcAft>
                <a:spcPct val="15000"/>
              </a:spcAft>
            </a:pPr>
            <a:r>
              <a:rPr lang="ru-RU" sz="140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</a:rPr>
              <a:t>Функционал анализа данных оборотно-сальдовой ведомости, тенденций балансовых счетов, влияния первичных данных на показатели аналитических таблиц,  в т. ч. учет прогнозных значений.</a:t>
            </a:r>
            <a:endParaRPr lang="ru-RU" sz="1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 flipH="1">
            <a:off x="3314700" y="4817745"/>
            <a:ext cx="7581900" cy="10668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>
                <a:solidFill>
                  <a:schemeClr val="tx1"/>
                </a:solidFill>
              </a:rPr>
              <a:t>Позволяет относить организации, которые удовлетворяют или не удовлетворяют заданным условиям, к соответствующим группам (классам) по результатам расчета значений аналитических показателей, входящих в состав классификатора. Производить анализ показателей по заданным условиям в соответствии с созданной схемой.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09600" y="4909978"/>
            <a:ext cx="19812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1400" b="1" dirty="0">
                <a:solidFill>
                  <a:srgbClr val="000000"/>
                </a:solidFill>
              </a:rPr>
              <a:t>Классификация организаций и схемы анализа</a:t>
            </a:r>
          </a:p>
        </p:txBody>
      </p:sp>
    </p:spTree>
    <p:extLst>
      <p:ext uri="{BB962C8B-B14F-4D97-AF65-F5344CB8AC3E}">
        <p14:creationId xmlns:p14="http://schemas.microsoft.com/office/powerpoint/2010/main" val="23771637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1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4AD349DF-D2EB-4073-A203-10439B9BA7FC}" vid="{14708263-506A-41F4-97DE-B3B10454824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13748</TotalTime>
  <Words>937</Words>
  <Application>Microsoft Office PowerPoint</Application>
  <PresentationFormat>Произвольный</PresentationFormat>
  <Paragraphs>170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7" baseType="lpstr">
      <vt:lpstr>Arial</vt:lpstr>
      <vt:lpstr>Calibri</vt:lpstr>
      <vt:lpstr>Century Gothic</vt:lpstr>
      <vt:lpstr>Constantia</vt:lpstr>
      <vt:lpstr>Liberation Sans</vt:lpstr>
      <vt:lpstr>Roboto</vt:lpstr>
      <vt:lpstr>Segoe UI</vt:lpstr>
      <vt:lpstr>Times New Roman</vt:lpstr>
      <vt:lpstr>Verdana</vt:lpstr>
      <vt:lpstr>Wingdings</vt:lpstr>
      <vt:lpstr>Wingdings 2</vt:lpstr>
      <vt:lpstr>Wingdings 3</vt:lpstr>
      <vt:lpstr>Тема1</vt:lpstr>
      <vt:lpstr>Современные подходы  к  аналитической работе  и оценке рисков  Программный комплекс  «Финансовый риск–менеджер версия 3.3» (ПК «ФРМ 3.3») </vt:lpstr>
      <vt:lpstr>ПК «Финансовый риск–менеджер версия 3.3»</vt:lpstr>
      <vt:lpstr>Структура Программного комплекса </vt:lpstr>
      <vt:lpstr>Основные значимые риски для КО</vt:lpstr>
      <vt:lpstr>Блоки ПК «ФРМ 3.3» для оценки рисков </vt:lpstr>
      <vt:lpstr>Состав Программного комплекса </vt:lpstr>
      <vt:lpstr>Этапы создания аналитического отчета</vt:lpstr>
      <vt:lpstr>Схема работы конструктора методик</vt:lpstr>
      <vt:lpstr>Основные функции аналитических блоков</vt:lpstr>
      <vt:lpstr>Вывод итоговых аналитических отчетов</vt:lpstr>
      <vt:lpstr>Схема построения текстовых заключений</vt:lpstr>
      <vt:lpstr>Преимущества ПК «ФРМ 3.3»</vt:lpstr>
      <vt:lpstr>Компания ООО «ИНЭК-ИТ»</vt:lpstr>
      <vt:lpstr>Демонстрационная версия ПК «ФРМ 3.3»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Программный комплекс «Финансовый аналитик»</dc:title>
  <dc:creator>VVV</dc:creator>
  <cp:lastModifiedBy>Савченко Ксения</cp:lastModifiedBy>
  <cp:revision>49</cp:revision>
  <dcterms:created xsi:type="dcterms:W3CDTF">2025-06-30T08:50:29Z</dcterms:created>
  <dcterms:modified xsi:type="dcterms:W3CDTF">2026-03-24T10:25:17Z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2025-06-30T00:00:00Z</vt:filetime>
  </property>
  <property fmtid="{D5CDD505-2E9C-101B-9397-08002B2CF9AE}" pid="3" name="Producer">
    <vt:lpwstr>pypdf</vt:lpwstr>
  </property>
  <property fmtid="{D5CDD505-2E9C-101B-9397-08002B2CF9AE}" pid="4" name="LastSaved">
    <vt:filetime>2025-06-30T00:00:00Z</vt:filetime>
  </property>
</Properties>
</file>